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22" r:id="rId2"/>
    <p:sldId id="323" r:id="rId3"/>
    <p:sldId id="333" r:id="rId4"/>
    <p:sldId id="284" r:id="rId5"/>
    <p:sldId id="334" r:id="rId6"/>
    <p:sldId id="295" r:id="rId7"/>
    <p:sldId id="291" r:id="rId8"/>
    <p:sldId id="312" r:id="rId9"/>
    <p:sldId id="289" r:id="rId10"/>
    <p:sldId id="290" r:id="rId11"/>
    <p:sldId id="299" r:id="rId12"/>
    <p:sldId id="300" r:id="rId13"/>
    <p:sldId id="313" r:id="rId14"/>
    <p:sldId id="293" r:id="rId15"/>
  </p:sldIdLst>
  <p:sldSz cx="9753600" cy="73152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Montserrat Bold Italics" panose="020B0604020202020204" charset="0"/>
      <p:regular r:id="rId21"/>
    </p:embeddedFont>
    <p:embeddedFont>
      <p:font typeface="Montserrat Bold" panose="020B0604020202020204" charset="0"/>
      <p:regular r:id="rId22"/>
    </p:embeddedFont>
    <p:embeddedFont>
      <p:font typeface="Montserrat Extra-Bold Bold" panose="020B0604020202020204" charset="0"/>
      <p:regular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22" autoAdjust="0"/>
  </p:normalViewPr>
  <p:slideViewPr>
    <p:cSldViewPr>
      <p:cViewPr>
        <p:scale>
          <a:sx n="70" d="100"/>
          <a:sy n="70" d="100"/>
        </p:scale>
        <p:origin x="106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55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8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94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34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Slajd Rafała- śmieszny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3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308;gc7d0e646d1_0_4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noFill/>
          <a:ln>
            <a:round/>
            <a:headEnd/>
            <a:tailEnd/>
          </a:ln>
        </p:spPr>
      </p:sp>
      <p:sp>
        <p:nvSpPr>
          <p:cNvPr id="59395" name="Google Shape;309;gc7d0e646d1_0_4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ln/>
        </p:spPr>
        <p:txBody>
          <a:bodyPr/>
          <a:lstStyle/>
          <a:p>
            <a:pPr marL="0" indent="0">
              <a:spcBef>
                <a:spcPts val="363"/>
              </a:spcBef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Google Shape;310;gc7d0e646d1_0_45:notes"/>
          <p:cNvSpPr>
            <a:spLocks noGrp="1"/>
          </p:cNvSpPr>
          <p:nvPr>
            <p:ph type="sldNum" sz="quarter" idx="12"/>
          </p:nvPr>
        </p:nvSpPr>
        <p:spPr>
          <a:xfrm>
            <a:off x="3849688" y="9428163"/>
            <a:ext cx="2946400" cy="496887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67FEBDF-6206-4330-8573-527FF1C3123E}" type="slidenum">
              <a:rPr lang="pl-PL" altLang="fr-FR" sz="1200" smtClean="0"/>
              <a:pPr/>
              <a:t>11</a:t>
            </a:fld>
            <a:endParaRPr lang="fr-FR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337507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316;gc7d0e646d1_0_5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noFill/>
          <a:ln>
            <a:round/>
            <a:headEnd/>
            <a:tailEnd/>
          </a:ln>
        </p:spPr>
      </p:sp>
      <p:sp>
        <p:nvSpPr>
          <p:cNvPr id="61443" name="Google Shape;317;gc7d0e646d1_0_5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ln/>
        </p:spPr>
        <p:txBody>
          <a:bodyPr/>
          <a:lstStyle/>
          <a:p>
            <a:pPr marL="0" indent="0">
              <a:spcBef>
                <a:spcPts val="363"/>
              </a:spcBef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Google Shape;318;gc7d0e646d1_0_52:notes"/>
          <p:cNvSpPr>
            <a:spLocks noGrp="1"/>
          </p:cNvSpPr>
          <p:nvPr>
            <p:ph type="sldNum" sz="quarter" idx="12"/>
          </p:nvPr>
        </p:nvSpPr>
        <p:spPr>
          <a:xfrm>
            <a:off x="3849688" y="9428163"/>
            <a:ext cx="2946400" cy="496887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C5C4E4-7910-41FF-80BB-26C373E405E5}" type="slidenum">
              <a:rPr lang="pl-PL" altLang="fr-FR" sz="1200" smtClean="0"/>
              <a:pPr/>
              <a:t>12</a:t>
            </a:fld>
            <a:endParaRPr lang="fr-FR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161681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so.europa.eu/job-opportunities/traineeships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eu-careers.europa.eu/pl/job-opportunities/traineeship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249" y="1079965"/>
            <a:ext cx="9819648" cy="6296064"/>
            <a:chOff x="0" y="0"/>
            <a:chExt cx="13092864" cy="8394752"/>
          </a:xfrm>
        </p:grpSpPr>
        <p:sp>
          <p:nvSpPr>
            <p:cNvPr id="3" name="Freeform 3"/>
            <p:cNvSpPr/>
            <p:nvPr/>
          </p:nvSpPr>
          <p:spPr>
            <a:xfrm>
              <a:off x="18161" y="18161"/>
              <a:ext cx="13056489" cy="8358378"/>
            </a:xfrm>
            <a:custGeom>
              <a:avLst/>
              <a:gdLst/>
              <a:ahLst/>
              <a:cxnLst/>
              <a:rect l="l" t="t" r="r" b="b"/>
              <a:pathLst>
                <a:path w="13056489" h="8358378">
                  <a:moveTo>
                    <a:pt x="0" y="0"/>
                  </a:moveTo>
                  <a:lnTo>
                    <a:pt x="13056489" y="0"/>
                  </a:lnTo>
                  <a:lnTo>
                    <a:pt x="13056489" y="8358378"/>
                  </a:lnTo>
                  <a:lnTo>
                    <a:pt x="0" y="8358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092812" cy="8394700"/>
            </a:xfrm>
            <a:custGeom>
              <a:avLst/>
              <a:gdLst/>
              <a:ahLst/>
              <a:cxnLst/>
              <a:rect l="l" t="t" r="r" b="b"/>
              <a:pathLst>
                <a:path w="13092812" h="8394700">
                  <a:moveTo>
                    <a:pt x="18161" y="0"/>
                  </a:moveTo>
                  <a:lnTo>
                    <a:pt x="13074650" y="0"/>
                  </a:lnTo>
                  <a:cubicBezTo>
                    <a:pt x="13084683" y="0"/>
                    <a:pt x="13092812" y="8128"/>
                    <a:pt x="13092812" y="18161"/>
                  </a:cubicBezTo>
                  <a:lnTo>
                    <a:pt x="13092812" y="8376539"/>
                  </a:lnTo>
                  <a:cubicBezTo>
                    <a:pt x="13092812" y="8386572"/>
                    <a:pt x="13084683" y="8394700"/>
                    <a:pt x="13074650" y="8394700"/>
                  </a:cubicBezTo>
                  <a:lnTo>
                    <a:pt x="18161" y="8394700"/>
                  </a:lnTo>
                  <a:cubicBezTo>
                    <a:pt x="8128" y="8394700"/>
                    <a:pt x="0" y="8386572"/>
                    <a:pt x="0" y="8376539"/>
                  </a:cubicBezTo>
                  <a:lnTo>
                    <a:pt x="0" y="18161"/>
                  </a:lnTo>
                  <a:cubicBezTo>
                    <a:pt x="0" y="8128"/>
                    <a:pt x="8128" y="0"/>
                    <a:pt x="18161" y="0"/>
                  </a:cubicBezTo>
                  <a:moveTo>
                    <a:pt x="18161" y="36322"/>
                  </a:moveTo>
                  <a:lnTo>
                    <a:pt x="18161" y="18161"/>
                  </a:lnTo>
                  <a:lnTo>
                    <a:pt x="36322" y="18161"/>
                  </a:lnTo>
                  <a:lnTo>
                    <a:pt x="36322" y="8376539"/>
                  </a:lnTo>
                  <a:lnTo>
                    <a:pt x="18161" y="8376539"/>
                  </a:lnTo>
                  <a:lnTo>
                    <a:pt x="18161" y="8358378"/>
                  </a:lnTo>
                  <a:lnTo>
                    <a:pt x="13074650" y="8358378"/>
                  </a:lnTo>
                  <a:lnTo>
                    <a:pt x="13074650" y="8376539"/>
                  </a:lnTo>
                  <a:lnTo>
                    <a:pt x="13056490" y="8376539"/>
                  </a:lnTo>
                  <a:lnTo>
                    <a:pt x="13056490" y="18161"/>
                  </a:lnTo>
                  <a:lnTo>
                    <a:pt x="13074650" y="18161"/>
                  </a:lnTo>
                  <a:lnTo>
                    <a:pt x="13074650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46560" y="7098624"/>
            <a:ext cx="662016" cy="240384"/>
            <a:chOff x="0" y="0"/>
            <a:chExt cx="882688" cy="320512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307213"/>
            </a:xfrm>
            <a:custGeom>
              <a:avLst/>
              <a:gdLst/>
              <a:ahLst/>
              <a:cxnLst/>
              <a:rect l="l" t="t" r="r" b="b"/>
              <a:pathLst>
                <a:path w="869442" h="307213">
                  <a:moveTo>
                    <a:pt x="0" y="0"/>
                  </a:moveTo>
                  <a:lnTo>
                    <a:pt x="869442" y="0"/>
                  </a:lnTo>
                  <a:lnTo>
                    <a:pt x="869442" y="307213"/>
                  </a:lnTo>
                  <a:lnTo>
                    <a:pt x="0" y="307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320548"/>
            </a:xfrm>
            <a:custGeom>
              <a:avLst/>
              <a:gdLst/>
              <a:ahLst/>
              <a:cxnLst/>
              <a:rect l="l" t="t" r="r" b="b"/>
              <a:pathLst>
                <a:path w="882650" h="320548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313817"/>
                  </a:lnTo>
                  <a:cubicBezTo>
                    <a:pt x="882650" y="317500"/>
                    <a:pt x="879729" y="320421"/>
                    <a:pt x="876046" y="320421"/>
                  </a:cubicBezTo>
                  <a:lnTo>
                    <a:pt x="6604" y="320421"/>
                  </a:lnTo>
                  <a:cubicBezTo>
                    <a:pt x="2921" y="320548"/>
                    <a:pt x="0" y="317500"/>
                    <a:pt x="0" y="313817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313817"/>
                  </a:lnTo>
                  <a:lnTo>
                    <a:pt x="6604" y="313817"/>
                  </a:lnTo>
                  <a:lnTo>
                    <a:pt x="6604" y="307213"/>
                  </a:lnTo>
                  <a:lnTo>
                    <a:pt x="876046" y="307213"/>
                  </a:lnTo>
                  <a:lnTo>
                    <a:pt x="876046" y="313817"/>
                  </a:lnTo>
                  <a:lnTo>
                    <a:pt x="869442" y="313817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4106496" y="276096"/>
            <a:ext cx="1532160" cy="1066752"/>
          </a:xfrm>
          <a:custGeom>
            <a:avLst/>
            <a:gdLst/>
            <a:ahLst/>
            <a:cxnLst/>
            <a:rect l="l" t="t" r="r" b="b"/>
            <a:pathLst>
              <a:path w="1532160" h="1066752">
                <a:moveTo>
                  <a:pt x="0" y="0"/>
                </a:moveTo>
                <a:lnTo>
                  <a:pt x="1532160" y="0"/>
                </a:lnTo>
                <a:lnTo>
                  <a:pt x="1532160" y="1066752"/>
                </a:lnTo>
                <a:lnTo>
                  <a:pt x="0" y="106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5" b="-16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307553" y="5097780"/>
            <a:ext cx="829165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endParaRPr lang="en-US" sz="4200" spc="37" dirty="0">
              <a:solidFill>
                <a:srgbClr val="004494"/>
              </a:solidFill>
              <a:latin typeface="Montserrat Bold"/>
            </a:endParaRPr>
          </a:p>
          <a:p>
            <a:pPr>
              <a:lnSpc>
                <a:spcPts val="5040"/>
              </a:lnSpc>
            </a:pPr>
            <a:endParaRPr lang="en-US" sz="4200" spc="37" dirty="0">
              <a:solidFill>
                <a:srgbClr val="004494"/>
              </a:solidFill>
              <a:latin typeface="Montserrat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553" y="6278942"/>
            <a:ext cx="4876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lt1"/>
              </a:buClr>
              <a:buSzPts val="1800"/>
            </a:pPr>
            <a:r>
              <a:rPr lang="pl-PL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Magdalena </a:t>
            </a:r>
            <a:r>
              <a:rPr lang="pl-PL" b="1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Verdugo-Zakrzewska</a:t>
            </a:r>
            <a:endParaRPr lang="pl-PL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Obraz 12" descr="Obraz zawierający budynek, na wolnym powietrzu, chmura, tekst&#10;&#10;Opis wygenerowany automatycznie">
            <a:extLst>
              <a:ext uri="{FF2B5EF4-FFF2-40B4-BE49-F238E27FC236}">
                <a16:creationId xmlns:a16="http://schemas.microsoft.com/office/drawing/2014/main" id="{C5040D36-77C8-B9A9-D894-D4CA0EAD6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52" y="1646612"/>
            <a:ext cx="5961806" cy="44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" b="-139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4992" y="2274912"/>
            <a:ext cx="4963924" cy="3896639"/>
            <a:chOff x="0" y="0"/>
            <a:chExt cx="1838490" cy="1443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8490" cy="1443200"/>
            </a:xfrm>
            <a:custGeom>
              <a:avLst/>
              <a:gdLst/>
              <a:ahLst/>
              <a:cxnLst/>
              <a:rect l="l" t="t" r="r" b="b"/>
              <a:pathLst>
                <a:path w="1838490" h="1443200">
                  <a:moveTo>
                    <a:pt x="0" y="0"/>
                  </a:moveTo>
                  <a:lnTo>
                    <a:pt x="1838490" y="0"/>
                  </a:lnTo>
                  <a:lnTo>
                    <a:pt x="1838490" y="1443200"/>
                  </a:lnTo>
                  <a:lnTo>
                    <a:pt x="0" y="1443200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838490" cy="144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160"/>
                </a:lnSpc>
              </a:pP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Typowy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dzień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pracy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stażysty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składa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się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z:</a:t>
              </a:r>
            </a:p>
            <a:p>
              <a:pPr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marL="285750" indent="-285750" algn="ctr">
                <a:lnSpc>
                  <a:spcPts val="2160"/>
                </a:lnSpc>
                <a:buFont typeface="Arial" panose="020B0604020202020204" pitchFamily="34" charset="0"/>
                <a:buChar char="•"/>
              </a:pPr>
              <a:r>
                <a:rPr lang="pl-PL" spc="16" dirty="0" smtClean="0">
                  <a:solidFill>
                    <a:srgbClr val="FFFFFF"/>
                  </a:solidFill>
                  <a:latin typeface="Montserrat Bold"/>
                </a:rPr>
                <a:t>t</a:t>
              </a:r>
              <a:r>
                <a:rPr lang="pl-PL" sz="1800" spc="16" dirty="0" smtClean="0">
                  <a:solidFill>
                    <a:srgbClr val="FFFFFF"/>
                  </a:solidFill>
                  <a:latin typeface="Montserrat Bold"/>
                </a:rPr>
                <a:t>łumaczenia;</a:t>
              </a:r>
            </a:p>
            <a:p>
              <a:pPr marL="285750" indent="-285750" algn="ctr">
                <a:lnSpc>
                  <a:spcPts val="2160"/>
                </a:lnSpc>
                <a:buFont typeface="Arial" panose="020B0604020202020204" pitchFamily="34" charset="0"/>
                <a:buChar char="•"/>
              </a:pPr>
              <a:r>
                <a:rPr lang="pl-PL" spc="16" dirty="0" smtClean="0">
                  <a:solidFill>
                    <a:srgbClr val="FFFFFF"/>
                  </a:solidFill>
                  <a:latin typeface="Montserrat Bold"/>
                </a:rPr>
                <a:t>wprowadzenia korekty;</a:t>
              </a:r>
              <a:endParaRPr lang="pl-PL" sz="1800" spc="16" dirty="0" smtClean="0">
                <a:solidFill>
                  <a:srgbClr val="FFFFFF"/>
                </a:solidFill>
                <a:latin typeface="Montserrat Bold"/>
              </a:endParaRPr>
            </a:p>
            <a:p>
              <a:pPr marL="285750" indent="-285750" algn="ctr">
                <a:lnSpc>
                  <a:spcPts val="2160"/>
                </a:lnSpc>
                <a:buFont typeface="Arial" panose="020B0604020202020204" pitchFamily="34" charset="0"/>
                <a:buChar char="•"/>
              </a:pPr>
              <a:r>
                <a:rPr lang="pl-PL" spc="16" dirty="0">
                  <a:solidFill>
                    <a:srgbClr val="FFFFFF"/>
                  </a:solidFill>
                  <a:latin typeface="Montserrat Bold"/>
                </a:rPr>
                <a:t>p</a:t>
              </a:r>
              <a:r>
                <a:rPr lang="pl-PL" spc="16" dirty="0" smtClean="0">
                  <a:solidFill>
                    <a:srgbClr val="FFFFFF"/>
                  </a:solidFill>
                  <a:latin typeface="Montserrat Bold"/>
                </a:rPr>
                <a:t>racy terminologicznej;</a:t>
              </a:r>
            </a:p>
            <a:p>
              <a:pPr algn="ctr"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7219" y="377178"/>
            <a:ext cx="28076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>
                <a:solidFill>
                  <a:srgbClr val="E3B625"/>
                </a:solidFill>
                <a:latin typeface="Montserrat Bold"/>
              </a:rPr>
              <a:t>Programy</a:t>
            </a:r>
            <a:r>
              <a:rPr lang="en-US" sz="1800" spc="16" dirty="0">
                <a:solidFill>
                  <a:srgbClr val="E3B625"/>
                </a:solidFill>
                <a:latin typeface="Montserrat Bold"/>
              </a:rPr>
              <a:t> </a:t>
            </a:r>
            <a:r>
              <a:rPr lang="pl-PL" spc="16" dirty="0" err="1" smtClean="0">
                <a:solidFill>
                  <a:srgbClr val="E3B625"/>
                </a:solidFill>
                <a:latin typeface="Montserrat Bold"/>
              </a:rPr>
              <a:t>sta</a:t>
            </a: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żowe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203584" y="3034457"/>
            <a:ext cx="4224440" cy="2377549"/>
          </a:xfrm>
          <a:custGeom>
            <a:avLst/>
            <a:gdLst/>
            <a:ahLst/>
            <a:cxnLst/>
            <a:rect l="l" t="t" r="r" b="b"/>
            <a:pathLst>
              <a:path w="4224440" h="2377549">
                <a:moveTo>
                  <a:pt x="0" y="0"/>
                </a:moveTo>
                <a:lnTo>
                  <a:pt x="4224440" y="0"/>
                </a:lnTo>
                <a:lnTo>
                  <a:pt x="4224440" y="2377550"/>
                </a:lnTo>
                <a:lnTo>
                  <a:pt x="0" y="2377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" r="-27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E3B625"/>
                </a:solidFill>
                <a:latin typeface="Montserrat Bold Italics"/>
              </a:rPr>
              <a:t>Blue Book Traineeship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312;p44"/>
          <p:cNvSpPr txBox="1">
            <a:spLocks noGrp="1"/>
          </p:cNvSpPr>
          <p:nvPr>
            <p:ph type="title"/>
          </p:nvPr>
        </p:nvSpPr>
        <p:spPr>
          <a:xfrm>
            <a:off x="216747" y="6150187"/>
            <a:ext cx="8778240" cy="999067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fr-FR" sz="192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pl-PL" altLang="fr-FR" sz="192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</a:br>
            <a:r>
              <a:rPr lang="pl-PL" altLang="fr-FR" sz="192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pl-PL" altLang="fr-FR" sz="192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</a:br>
            <a:r>
              <a:rPr lang="pl-PL" altLang="fr-FR" sz="192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4"/>
              </a:rPr>
              <a:t>https://eu-careers.europa.eu/pl/job-opportunities/traineeships</a:t>
            </a:r>
            <a:r>
              <a:rPr lang="pl-PL" altLang="fr-FR" sz="192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fr-FR" altLang="fr-FR" sz="1920" dirty="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Google Shape;313;p44"/>
          <p:cNvSpPr txBox="1">
            <a:spLocks noGrp="1"/>
          </p:cNvSpPr>
          <p:nvPr>
            <p:ph type="body" idx="1"/>
          </p:nvPr>
        </p:nvSpPr>
        <p:spPr>
          <a:xfrm>
            <a:off x="487680" y="2428240"/>
            <a:ext cx="8778240" cy="3876041"/>
          </a:xfrm>
        </p:spPr>
        <p:txBody>
          <a:bodyPr/>
          <a:lstStyle/>
          <a:p>
            <a:pPr marL="0" indent="0">
              <a:spcBef>
                <a:spcPts val="507"/>
              </a:spcBef>
              <a:spcAft>
                <a:spcPct val="0"/>
              </a:spcAft>
              <a:buNone/>
            </a:pPr>
            <a:r>
              <a:rPr lang="pl-PL" altLang="fr-FR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2" name="Google Shape;314;p4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368214"/>
            <a:ext cx="8642773" cy="528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324600" y="48006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val 2"/>
          <p:cNvSpPr/>
          <p:nvPr/>
        </p:nvSpPr>
        <p:spPr>
          <a:xfrm>
            <a:off x="1295400" y="48006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48006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9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320;p45"/>
          <p:cNvSpPr txBox="1">
            <a:spLocks noGrp="1"/>
          </p:cNvSpPr>
          <p:nvPr>
            <p:ph type="title"/>
          </p:nvPr>
        </p:nvSpPr>
        <p:spPr>
          <a:xfrm>
            <a:off x="499534" y="1046480"/>
            <a:ext cx="8778240" cy="99906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l-PL" altLang="fr-FR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Google Shape;321;p45"/>
          <p:cNvSpPr txBox="1">
            <a:spLocks noGrp="1"/>
          </p:cNvSpPr>
          <p:nvPr>
            <p:ph type="body" idx="1"/>
          </p:nvPr>
        </p:nvSpPr>
        <p:spPr>
          <a:xfrm>
            <a:off x="487680" y="2428240"/>
            <a:ext cx="8778240" cy="3876041"/>
          </a:xfrm>
        </p:spPr>
        <p:txBody>
          <a:bodyPr/>
          <a:lstStyle/>
          <a:p>
            <a:pPr marL="0" indent="0">
              <a:spcBef>
                <a:spcPts val="507"/>
              </a:spcBef>
              <a:spcAft>
                <a:spcPct val="0"/>
              </a:spcAft>
              <a:buNone/>
            </a:pPr>
            <a:r>
              <a:rPr lang="pl-PL" altLang="fr-FR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0" name="Google Shape;322;p4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28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152400" y="4419600"/>
            <a:ext cx="2209800" cy="685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1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" b="-13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7219" y="377178"/>
            <a:ext cx="280764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Pr</a:t>
            </a:r>
            <a:r>
              <a:rPr lang="pl-PL" sz="1800" spc="16" dirty="0" err="1" smtClean="0">
                <a:solidFill>
                  <a:srgbClr val="E3B625"/>
                </a:solidFill>
                <a:latin typeface="Montserrat Bold"/>
              </a:rPr>
              <a:t>aca</a:t>
            </a:r>
            <a:r>
              <a:rPr lang="pl-PL" sz="1800" spc="16" dirty="0" smtClean="0">
                <a:solidFill>
                  <a:srgbClr val="E3B625"/>
                </a:solidFill>
                <a:latin typeface="Montserrat Bold"/>
              </a:rPr>
              <a:t> w instytucjach unijnych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endParaRPr lang="en-US" sz="1800" spc="16" dirty="0">
              <a:solidFill>
                <a:srgbClr val="E3B625"/>
              </a:solidFill>
              <a:latin typeface="Montserrat Bold Itali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189"/>
            <a:ext cx="9677400" cy="5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" b="-139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992" y="3904749"/>
            <a:ext cx="5443503" cy="2568579"/>
            <a:chOff x="0" y="0"/>
            <a:chExt cx="2016112" cy="951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6112" cy="951325"/>
            </a:xfrm>
            <a:custGeom>
              <a:avLst/>
              <a:gdLst/>
              <a:ahLst/>
              <a:cxnLst/>
              <a:rect l="l" t="t" r="r" b="b"/>
              <a:pathLst>
                <a:path w="2016112" h="951325">
                  <a:moveTo>
                    <a:pt x="0" y="0"/>
                  </a:moveTo>
                  <a:lnTo>
                    <a:pt x="2016112" y="0"/>
                  </a:lnTo>
                  <a:lnTo>
                    <a:pt x="2016112" y="951325"/>
                  </a:lnTo>
                  <a:lnTo>
                    <a:pt x="0" y="951325"/>
                  </a:lnTo>
                  <a:close/>
                </a:path>
              </a:pathLst>
            </a:custGeom>
            <a:solidFill>
              <a:srgbClr val="00449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016112" cy="95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160"/>
                </a:lnSpc>
              </a:pPr>
              <a:r>
                <a:rPr lang="pl-PL" spc="16" dirty="0" err="1">
                  <a:solidFill>
                    <a:srgbClr val="FFFFFF"/>
                  </a:solidFill>
                  <a:latin typeface="Montserrat Bold"/>
                </a:rPr>
                <a:t>u</a:t>
              </a: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l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.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Widok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10</a:t>
              </a:r>
            </a:p>
            <a:p>
              <a:pPr>
                <a:lnSpc>
                  <a:spcPts val="2160"/>
                </a:lnSpc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50-052 WROCŁAW</a:t>
              </a:r>
            </a:p>
            <a:p>
              <a:pPr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>
                <a:lnSpc>
                  <a:spcPts val="2160"/>
                </a:lnSpc>
              </a:pP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comm-rep-pl-wroclaw@ec.europa.eu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algn="l">
                <a:lnSpc>
                  <a:spcPts val="2160"/>
                </a:lnSpc>
              </a:pP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@</a:t>
              </a:r>
              <a:r>
                <a:rPr lang="en-US" sz="1800" spc="16" dirty="0" err="1" smtClean="0">
                  <a:solidFill>
                    <a:srgbClr val="FFFFFF"/>
                  </a:solidFill>
                  <a:latin typeface="Montserrat Bold"/>
                </a:rPr>
                <a:t>EUinWroclaw</a:t>
              </a:r>
              <a:endParaRPr lang="pl-PL" sz="1800" spc="16" dirty="0" smtClean="0">
                <a:solidFill>
                  <a:srgbClr val="FFFFFF"/>
                </a:solidFill>
                <a:latin typeface="Montserrat Bold"/>
              </a:endParaRPr>
            </a:p>
            <a:p>
              <a:pPr algn="l">
                <a:lnSpc>
                  <a:spcPts val="2160"/>
                </a:lnSpc>
              </a:pPr>
              <a:r>
                <a:rPr lang="pl-PL" spc="16" dirty="0">
                  <a:solidFill>
                    <a:srgbClr val="FFFFFF"/>
                  </a:solidFill>
                  <a:latin typeface="Montserrat Bold"/>
                </a:rPr>
                <a:t>m</a:t>
              </a:r>
              <a:r>
                <a:rPr lang="pl-PL" spc="16" dirty="0" smtClean="0">
                  <a:solidFill>
                    <a:srgbClr val="FFFFFF"/>
                  </a:solidFill>
                  <a:latin typeface="Montserrat Bold"/>
                </a:rPr>
                <a:t>agdalena.verdugo-zakrzewska@ec.europa.eu</a:t>
              </a:r>
              <a:endParaRPr lang="pl-PL" sz="1800" spc="16" dirty="0" smtClean="0">
                <a:solidFill>
                  <a:srgbClr val="FFFFFF"/>
                </a:solidFill>
                <a:latin typeface="Montserrat Bold"/>
              </a:endParaRPr>
            </a:p>
            <a:p>
              <a:pPr algn="l"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3194561"/>
            <a:ext cx="5448495" cy="54005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160"/>
              </a:lnSpc>
            </a:pP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955596" y="3194561"/>
            <a:ext cx="3278780" cy="3278767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3332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0" y="1867417"/>
            <a:ext cx="477686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29" dirty="0" smtClean="0">
                <a:solidFill>
                  <a:srgbClr val="0F5494"/>
                </a:solidFill>
                <a:latin typeface="Montserrat Bold"/>
              </a:rPr>
              <a:t>DZIĘKUJ</a:t>
            </a:r>
            <a:r>
              <a:rPr lang="pl-PL" sz="3200" spc="29" dirty="0" smtClean="0">
                <a:solidFill>
                  <a:srgbClr val="0F5494"/>
                </a:solidFill>
                <a:latin typeface="Montserrat Bold"/>
              </a:rPr>
              <a:t>EMY</a:t>
            </a:r>
            <a:r>
              <a:rPr lang="en-US" sz="3200" spc="29" dirty="0" smtClean="0">
                <a:solidFill>
                  <a:srgbClr val="0F5494"/>
                </a:solidFill>
                <a:latin typeface="Montserrat Bold"/>
              </a:rPr>
              <a:t> </a:t>
            </a:r>
            <a:r>
              <a:rPr lang="en-US" sz="3200" spc="29" dirty="0">
                <a:solidFill>
                  <a:srgbClr val="0F5494"/>
                </a:solidFill>
                <a:latin typeface="Montserrat Bold"/>
              </a:rPr>
              <a:t>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zawartości 16" descr="Obraz zawierający tekst, logo, zrzut ekranu, Grafika&#10;&#10;Opis wygenerowany automatycznie">
            <a:extLst>
              <a:ext uri="{FF2B5EF4-FFF2-40B4-BE49-F238E27FC236}">
                <a16:creationId xmlns:a16="http://schemas.microsoft.com/office/drawing/2014/main" id="{3FF3BE93-9A8D-3A78-82B8-6F20ADFC4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8" y="1832890"/>
            <a:ext cx="3951288" cy="3951288"/>
          </a:xfrm>
        </p:spPr>
      </p:pic>
      <p:pic>
        <p:nvPicPr>
          <p:cNvPr id="19" name="Symbol zastępczy zawartości 18" descr="Obraz zawierający zrzut ekranu, tekst, Grafika, logo&#10;&#10;Opis wygenerowany automatycznie">
            <a:extLst>
              <a:ext uri="{FF2B5EF4-FFF2-40B4-BE49-F238E27FC236}">
                <a16:creationId xmlns:a16="http://schemas.microsoft.com/office/drawing/2014/main" id="{D3F06FE7-4C96-4606-CAD5-34D4BC391C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94619"/>
            <a:ext cx="3828296" cy="1584963"/>
          </a:xfrm>
        </p:spPr>
      </p:pic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9" b="-139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1" name="Obraz 20" descr="Obraz zawierający Czcionka, Jaskrawoniebieski, zrzut ekranu, Majorelle blue&#10;&#10;Opis wygenerowany automatycznie">
            <a:extLst>
              <a:ext uri="{FF2B5EF4-FFF2-40B4-BE49-F238E27FC236}">
                <a16:creationId xmlns:a16="http://schemas.microsoft.com/office/drawing/2014/main" id="{D223CA39-2333-7830-2FE9-23C087A0C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7" y="5510877"/>
            <a:ext cx="3747186" cy="546601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0BA5006F-2980-2B29-820F-65CC42560D26}"/>
              </a:ext>
            </a:extLst>
          </p:cNvPr>
          <p:cNvGrpSpPr/>
          <p:nvPr/>
        </p:nvGrpSpPr>
        <p:grpSpPr>
          <a:xfrm>
            <a:off x="740347" y="2000075"/>
            <a:ext cx="3778332" cy="696247"/>
            <a:chOff x="0" y="0"/>
            <a:chExt cx="4613812" cy="92833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9C7ECD1-E1A1-63E9-8B39-41ED9DA7D570}"/>
                </a:ext>
              </a:extLst>
            </p:cNvPr>
            <p:cNvSpPr/>
            <p:nvPr/>
          </p:nvSpPr>
          <p:spPr>
            <a:xfrm>
              <a:off x="0" y="0"/>
              <a:ext cx="4613811" cy="928330"/>
            </a:xfrm>
            <a:custGeom>
              <a:avLst/>
              <a:gdLst/>
              <a:ahLst/>
              <a:cxnLst/>
              <a:rect l="l" t="t" r="r" b="b"/>
              <a:pathLst>
                <a:path w="4613811" h="928330">
                  <a:moveTo>
                    <a:pt x="0" y="0"/>
                  </a:moveTo>
                  <a:lnTo>
                    <a:pt x="4613811" y="0"/>
                  </a:lnTo>
                  <a:lnTo>
                    <a:pt x="4613811" y="928330"/>
                  </a:lnTo>
                  <a:lnTo>
                    <a:pt x="0" y="92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DB3EB97-0FA5-EB62-C03B-719D216B0571}"/>
                </a:ext>
              </a:extLst>
            </p:cNvPr>
            <p:cNvSpPr txBox="1"/>
            <p:nvPr/>
          </p:nvSpPr>
          <p:spPr>
            <a:xfrm>
              <a:off x="49" y="0"/>
              <a:ext cx="4613763" cy="92831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160"/>
                </a:lnSpc>
              </a:pPr>
              <a:r>
                <a:rPr lang="en-US" sz="1600" b="1" spc="16" dirty="0" err="1">
                  <a:solidFill>
                    <a:srgbClr val="E3B625"/>
                  </a:solidFill>
                  <a:latin typeface="Montserrat Bold"/>
                </a:rPr>
                <a:t>Przedstawicielstwo</a:t>
              </a:r>
              <a:r>
                <a:rPr lang="en-US" sz="1600" b="1" spc="16" dirty="0">
                  <a:solidFill>
                    <a:srgbClr val="E3B625"/>
                  </a:solidFill>
                  <a:latin typeface="Montserrat Bold"/>
                </a:rPr>
                <a:t> </a:t>
              </a:r>
              <a:r>
                <a:rPr lang="en-US" sz="1600" b="1" spc="16" dirty="0" err="1">
                  <a:solidFill>
                    <a:srgbClr val="E3B625"/>
                  </a:solidFill>
                  <a:latin typeface="Montserrat Bold"/>
                </a:rPr>
                <a:t>Regionalne</a:t>
              </a:r>
              <a:r>
                <a:rPr lang="en-US" sz="1600" b="1" spc="16" dirty="0">
                  <a:solidFill>
                    <a:srgbClr val="E3B625"/>
                  </a:solidFill>
                  <a:latin typeface="Montserrat Bold"/>
                </a:rPr>
                <a:t> </a:t>
              </a:r>
              <a:r>
                <a:rPr lang="en-US" sz="1600" b="1" spc="16" dirty="0" err="1">
                  <a:solidFill>
                    <a:srgbClr val="E3B625"/>
                  </a:solidFill>
                  <a:latin typeface="Montserrat Bold"/>
                </a:rPr>
                <a:t>Komisji</a:t>
              </a:r>
              <a:r>
                <a:rPr lang="en-US" sz="1600" b="1" spc="16" dirty="0">
                  <a:solidFill>
                    <a:srgbClr val="E3B625"/>
                  </a:solidFill>
                  <a:latin typeface="Montserrat Bold"/>
                </a:rPr>
                <a:t> </a:t>
              </a:r>
              <a:r>
                <a:rPr lang="en-US" sz="1600" b="1" spc="16" dirty="0" err="1">
                  <a:solidFill>
                    <a:srgbClr val="E3B625"/>
                  </a:solidFill>
                  <a:latin typeface="Montserrat Bold"/>
                </a:rPr>
                <a:t>Europejskiej</a:t>
              </a:r>
              <a:endParaRPr lang="en-US" sz="1600" b="1" spc="16" dirty="0">
                <a:solidFill>
                  <a:srgbClr val="E3B625"/>
                </a:solidFill>
                <a:latin typeface="Montserrat Bold"/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BE486702-B2F2-7BB4-5A28-00DE30D7D817}"/>
              </a:ext>
            </a:extLst>
          </p:cNvPr>
          <p:cNvGrpSpPr/>
          <p:nvPr/>
        </p:nvGrpSpPr>
        <p:grpSpPr>
          <a:xfrm>
            <a:off x="4977982" y="2000067"/>
            <a:ext cx="3778332" cy="696247"/>
            <a:chOff x="0" y="0"/>
            <a:chExt cx="4613812" cy="92833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713998E-6879-A2A8-D9BC-D05E1518F4BD}"/>
                </a:ext>
              </a:extLst>
            </p:cNvPr>
            <p:cNvSpPr/>
            <p:nvPr/>
          </p:nvSpPr>
          <p:spPr>
            <a:xfrm>
              <a:off x="0" y="0"/>
              <a:ext cx="4613811" cy="928330"/>
            </a:xfrm>
            <a:custGeom>
              <a:avLst/>
              <a:gdLst/>
              <a:ahLst/>
              <a:cxnLst/>
              <a:rect l="l" t="t" r="r" b="b"/>
              <a:pathLst>
                <a:path w="4613811" h="928330">
                  <a:moveTo>
                    <a:pt x="0" y="0"/>
                  </a:moveTo>
                  <a:lnTo>
                    <a:pt x="4613811" y="0"/>
                  </a:lnTo>
                  <a:lnTo>
                    <a:pt x="4613811" y="928330"/>
                  </a:lnTo>
                  <a:lnTo>
                    <a:pt x="0" y="92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364F553A-3213-8CCC-514F-9F0BFDDF63CB}"/>
                </a:ext>
              </a:extLst>
            </p:cNvPr>
            <p:cNvSpPr txBox="1"/>
            <p:nvPr/>
          </p:nvSpPr>
          <p:spPr>
            <a:xfrm>
              <a:off x="49" y="0"/>
              <a:ext cx="4613763" cy="928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pl-PL" sz="1600" b="1" spc="16" dirty="0">
                  <a:solidFill>
                    <a:srgbClr val="E3B625"/>
                  </a:solidFill>
                  <a:latin typeface="Montserrat Bold"/>
                </a:rPr>
                <a:t>Biuro Parlamentu Europejskiego</a:t>
              </a:r>
              <a:endParaRPr lang="en-US" sz="1600" b="1" spc="16" dirty="0">
                <a:solidFill>
                  <a:srgbClr val="E3B625"/>
                </a:solidFill>
                <a:latin typeface="Montserra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4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03300" y="2583638"/>
            <a:ext cx="5878900" cy="769779"/>
            <a:chOff x="0" y="0"/>
            <a:chExt cx="5858409" cy="13246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68499" cy="1324606"/>
            </a:xfrm>
            <a:custGeom>
              <a:avLst/>
              <a:gdLst/>
              <a:ahLst/>
              <a:cxnLst/>
              <a:rect l="l" t="t" r="r" b="b"/>
              <a:pathLst>
                <a:path w="5668499" h="1324606">
                  <a:moveTo>
                    <a:pt x="0" y="0"/>
                  </a:moveTo>
                  <a:lnTo>
                    <a:pt x="5668499" y="0"/>
                  </a:lnTo>
                  <a:lnTo>
                    <a:pt x="5668499" y="1324606"/>
                  </a:lnTo>
                  <a:lnTo>
                    <a:pt x="0" y="132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5858409" cy="132459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2160"/>
                </a:lnSpc>
              </a:pPr>
              <a:r>
                <a:rPr lang="en-US" sz="1800" spc="16" dirty="0" err="1">
                  <a:solidFill>
                    <a:srgbClr val="E3B625"/>
                  </a:solidFill>
                  <a:latin typeface="Montserrat Bold"/>
                </a:rPr>
                <a:t>Przedstawicielstwo</a:t>
              </a:r>
              <a:r>
                <a:rPr lang="en-US" sz="1800" spc="16" dirty="0">
                  <a:solidFill>
                    <a:srgbClr val="E3B625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E3B625"/>
                  </a:solidFill>
                  <a:latin typeface="Montserrat Bold"/>
                </a:rPr>
                <a:t>Regionalne</a:t>
              </a:r>
              <a:r>
                <a:rPr lang="en-US" sz="1800" spc="16" dirty="0">
                  <a:solidFill>
                    <a:srgbClr val="E3B625"/>
                  </a:solidFill>
                  <a:latin typeface="Montserrat Bold"/>
                </a:rPr>
                <a:t> KE: </a:t>
              </a:r>
            </a:p>
            <a:p>
              <a:pPr algn="l">
                <a:lnSpc>
                  <a:spcPts val="2160"/>
                </a:lnSpc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COMM-REP-PL-WROCLAW@ec.europa.eu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03300" y="3962400"/>
            <a:ext cx="5700276" cy="769787"/>
            <a:chOff x="-15132" y="-11"/>
            <a:chExt cx="4920011" cy="1026382"/>
          </a:xfrm>
        </p:grpSpPr>
        <p:sp>
          <p:nvSpPr>
            <p:cNvPr id="12" name="Freeform 12"/>
            <p:cNvSpPr/>
            <p:nvPr/>
          </p:nvSpPr>
          <p:spPr>
            <a:xfrm>
              <a:off x="-15132" y="-11"/>
              <a:ext cx="4914168" cy="1026382"/>
            </a:xfrm>
            <a:custGeom>
              <a:avLst/>
              <a:gdLst/>
              <a:ahLst/>
              <a:cxnLst/>
              <a:rect l="l" t="t" r="r" b="b"/>
              <a:pathLst>
                <a:path w="4914168" h="1026382">
                  <a:moveTo>
                    <a:pt x="0" y="0"/>
                  </a:moveTo>
                  <a:lnTo>
                    <a:pt x="4914168" y="0"/>
                  </a:lnTo>
                  <a:lnTo>
                    <a:pt x="4914168" y="1026382"/>
                  </a:lnTo>
                  <a:lnTo>
                    <a:pt x="0" y="1026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9241" y="0"/>
              <a:ext cx="4914120" cy="102637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2160"/>
                </a:lnSpc>
              </a:pPr>
              <a:r>
                <a:rPr lang="en-US" sz="1800" spc="16" dirty="0" err="1">
                  <a:solidFill>
                    <a:srgbClr val="E3B625"/>
                  </a:solidFill>
                  <a:latin typeface="Montserrat Bold"/>
                </a:rPr>
                <a:t>Punkt</a:t>
              </a:r>
              <a:r>
                <a:rPr lang="en-US" sz="1800" spc="16" dirty="0">
                  <a:solidFill>
                    <a:srgbClr val="E3B625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E3B625"/>
                  </a:solidFill>
                  <a:latin typeface="Montserrat Bold"/>
                </a:rPr>
                <a:t>Informacyjny</a:t>
              </a:r>
              <a:r>
                <a:rPr lang="en-US" sz="1800" spc="16" dirty="0">
                  <a:solidFill>
                    <a:srgbClr val="E3B625"/>
                  </a:solidFill>
                  <a:latin typeface="Montserrat Bold"/>
                </a:rPr>
                <a:t> U</a:t>
              </a:r>
              <a:r>
                <a:rPr lang="pl-PL" sz="1800" spc="16" dirty="0" err="1">
                  <a:solidFill>
                    <a:srgbClr val="E3B625"/>
                  </a:solidFill>
                  <a:latin typeface="Montserrat Bold"/>
                </a:rPr>
                <a:t>nii</a:t>
              </a:r>
              <a:r>
                <a:rPr lang="pl-PL" sz="1800" spc="16" dirty="0">
                  <a:solidFill>
                    <a:srgbClr val="E3B625"/>
                  </a:solidFill>
                  <a:latin typeface="Montserrat Bold"/>
                </a:rPr>
                <a:t> </a:t>
              </a:r>
              <a:r>
                <a:rPr lang="en-US" sz="1800" spc="16" dirty="0">
                  <a:solidFill>
                    <a:srgbClr val="E3B625"/>
                  </a:solidFill>
                  <a:latin typeface="Montserrat Bold"/>
                </a:rPr>
                <a:t>E</a:t>
              </a:r>
              <a:r>
                <a:rPr lang="pl-PL" sz="1800" spc="16" dirty="0" err="1">
                  <a:solidFill>
                    <a:srgbClr val="E3B625"/>
                  </a:solidFill>
                  <a:latin typeface="Montserrat Bold"/>
                </a:rPr>
                <a:t>uropejskiej</a:t>
              </a:r>
              <a:r>
                <a:rPr lang="en-US" sz="1800" spc="16" dirty="0">
                  <a:solidFill>
                    <a:srgbClr val="E3B625"/>
                  </a:solidFill>
                  <a:latin typeface="Montserrat Bold"/>
                </a:rPr>
                <a:t>:</a:t>
              </a:r>
            </a:p>
            <a:p>
              <a:pPr algn="l">
                <a:lnSpc>
                  <a:spcPts val="2160"/>
                </a:lnSpc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wroclaw@europeinfo.eu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255279" y="1209399"/>
            <a:ext cx="4506427" cy="962939"/>
            <a:chOff x="0" y="0"/>
            <a:chExt cx="1669047" cy="3566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69047" cy="356644"/>
            </a:xfrm>
            <a:custGeom>
              <a:avLst/>
              <a:gdLst/>
              <a:ahLst/>
              <a:cxnLst/>
              <a:rect l="l" t="t" r="r" b="b"/>
              <a:pathLst>
                <a:path w="1669047" h="356644">
                  <a:moveTo>
                    <a:pt x="0" y="0"/>
                  </a:moveTo>
                  <a:lnTo>
                    <a:pt x="1669047" y="0"/>
                  </a:lnTo>
                  <a:lnTo>
                    <a:pt x="1669047" y="356644"/>
                  </a:lnTo>
                  <a:lnTo>
                    <a:pt x="0" y="356644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669047" cy="356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160"/>
                </a:lnSpc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Instagram :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komisjaeuropejska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algn="just">
                <a:lnSpc>
                  <a:spcPts val="2160"/>
                </a:lnSpc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Facebook: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komisjaeuropejska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algn="just">
                <a:lnSpc>
                  <a:spcPts val="2160"/>
                </a:lnSpc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Twitter: @EUinWroclaw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-4992" y="-66619"/>
            <a:ext cx="9763506" cy="94737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8400"/>
              </a:lnSpc>
            </a:pPr>
            <a:r>
              <a:rPr lang="pl-PL" sz="4400" dirty="0">
                <a:solidFill>
                  <a:srgbClr val="FFC000"/>
                </a:solidFill>
                <a:latin typeface="Montserrat Bold"/>
              </a:rPr>
              <a:t>Jesteśmy blisko Ciebie!</a:t>
            </a:r>
            <a:endParaRPr lang="en-US" sz="4400" dirty="0">
              <a:solidFill>
                <a:srgbClr val="FFC000"/>
              </a:solidFill>
              <a:latin typeface="Montserrat Bold"/>
            </a:endParaRPr>
          </a:p>
        </p:txBody>
      </p:sp>
      <p:pic>
        <p:nvPicPr>
          <p:cNvPr id="23" name="Obraz 22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1CF57A8D-3E63-D8C7-15CF-3C39EA1454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7"/>
          <a:stretch/>
        </p:blipFill>
        <p:spPr>
          <a:xfrm>
            <a:off x="4106542" y="4876800"/>
            <a:ext cx="5700277" cy="2023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" y="1524000"/>
            <a:ext cx="3912726" cy="52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632" y="1032768"/>
            <a:ext cx="9819648" cy="6296064"/>
            <a:chOff x="0" y="0"/>
            <a:chExt cx="13092864" cy="8394752"/>
          </a:xfrm>
        </p:grpSpPr>
        <p:sp>
          <p:nvSpPr>
            <p:cNvPr id="3" name="Freeform 3"/>
            <p:cNvSpPr/>
            <p:nvPr/>
          </p:nvSpPr>
          <p:spPr>
            <a:xfrm>
              <a:off x="18161" y="18161"/>
              <a:ext cx="13056489" cy="8358378"/>
            </a:xfrm>
            <a:custGeom>
              <a:avLst/>
              <a:gdLst/>
              <a:ahLst/>
              <a:cxnLst/>
              <a:rect l="l" t="t" r="r" b="b"/>
              <a:pathLst>
                <a:path w="13056489" h="8358378">
                  <a:moveTo>
                    <a:pt x="0" y="0"/>
                  </a:moveTo>
                  <a:lnTo>
                    <a:pt x="13056489" y="0"/>
                  </a:lnTo>
                  <a:lnTo>
                    <a:pt x="13056489" y="8358378"/>
                  </a:lnTo>
                  <a:lnTo>
                    <a:pt x="0" y="8358378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92812" cy="8394700"/>
            </a:xfrm>
            <a:custGeom>
              <a:avLst/>
              <a:gdLst/>
              <a:ahLst/>
              <a:cxnLst/>
              <a:rect l="l" t="t" r="r" b="b"/>
              <a:pathLst>
                <a:path w="13092812" h="8394700">
                  <a:moveTo>
                    <a:pt x="18161" y="0"/>
                  </a:moveTo>
                  <a:lnTo>
                    <a:pt x="13074650" y="0"/>
                  </a:lnTo>
                  <a:cubicBezTo>
                    <a:pt x="13084683" y="0"/>
                    <a:pt x="13092812" y="8128"/>
                    <a:pt x="13092812" y="18161"/>
                  </a:cubicBezTo>
                  <a:lnTo>
                    <a:pt x="13092812" y="8376539"/>
                  </a:lnTo>
                  <a:cubicBezTo>
                    <a:pt x="13092812" y="8386572"/>
                    <a:pt x="13084683" y="8394700"/>
                    <a:pt x="13074650" y="8394700"/>
                  </a:cubicBezTo>
                  <a:lnTo>
                    <a:pt x="18161" y="8394700"/>
                  </a:lnTo>
                  <a:cubicBezTo>
                    <a:pt x="8128" y="8394700"/>
                    <a:pt x="0" y="8386572"/>
                    <a:pt x="0" y="8376539"/>
                  </a:cubicBezTo>
                  <a:lnTo>
                    <a:pt x="0" y="18161"/>
                  </a:lnTo>
                  <a:cubicBezTo>
                    <a:pt x="0" y="8128"/>
                    <a:pt x="8128" y="0"/>
                    <a:pt x="18161" y="0"/>
                  </a:cubicBezTo>
                  <a:moveTo>
                    <a:pt x="18161" y="36322"/>
                  </a:moveTo>
                  <a:lnTo>
                    <a:pt x="18161" y="18161"/>
                  </a:lnTo>
                  <a:lnTo>
                    <a:pt x="36322" y="18161"/>
                  </a:lnTo>
                  <a:lnTo>
                    <a:pt x="36322" y="8376539"/>
                  </a:lnTo>
                  <a:lnTo>
                    <a:pt x="18161" y="8376539"/>
                  </a:lnTo>
                  <a:lnTo>
                    <a:pt x="18161" y="8358378"/>
                  </a:lnTo>
                  <a:lnTo>
                    <a:pt x="13074650" y="8358378"/>
                  </a:lnTo>
                  <a:lnTo>
                    <a:pt x="13074650" y="8376539"/>
                  </a:lnTo>
                  <a:lnTo>
                    <a:pt x="13056490" y="8376539"/>
                  </a:lnTo>
                  <a:lnTo>
                    <a:pt x="13056490" y="18161"/>
                  </a:lnTo>
                  <a:lnTo>
                    <a:pt x="13074650" y="18161"/>
                  </a:lnTo>
                  <a:lnTo>
                    <a:pt x="13074650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6560" y="7098624"/>
            <a:ext cx="662016" cy="240384"/>
            <a:chOff x="0" y="0"/>
            <a:chExt cx="882688" cy="320512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307213"/>
            </a:xfrm>
            <a:custGeom>
              <a:avLst/>
              <a:gdLst/>
              <a:ahLst/>
              <a:cxnLst/>
              <a:rect l="l" t="t" r="r" b="b"/>
              <a:pathLst>
                <a:path w="869442" h="307213">
                  <a:moveTo>
                    <a:pt x="0" y="0"/>
                  </a:moveTo>
                  <a:lnTo>
                    <a:pt x="869442" y="0"/>
                  </a:lnTo>
                  <a:lnTo>
                    <a:pt x="869442" y="307213"/>
                  </a:lnTo>
                  <a:lnTo>
                    <a:pt x="0" y="307213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320548"/>
            </a:xfrm>
            <a:custGeom>
              <a:avLst/>
              <a:gdLst/>
              <a:ahLst/>
              <a:cxnLst/>
              <a:rect l="l" t="t" r="r" b="b"/>
              <a:pathLst>
                <a:path w="882650" h="320548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313817"/>
                  </a:lnTo>
                  <a:cubicBezTo>
                    <a:pt x="882650" y="317500"/>
                    <a:pt x="879729" y="320421"/>
                    <a:pt x="876046" y="320421"/>
                  </a:cubicBezTo>
                  <a:lnTo>
                    <a:pt x="6604" y="320421"/>
                  </a:lnTo>
                  <a:cubicBezTo>
                    <a:pt x="2921" y="320548"/>
                    <a:pt x="0" y="317500"/>
                    <a:pt x="0" y="313817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313817"/>
                  </a:lnTo>
                  <a:lnTo>
                    <a:pt x="6604" y="313817"/>
                  </a:lnTo>
                  <a:lnTo>
                    <a:pt x="6604" y="307213"/>
                  </a:lnTo>
                  <a:lnTo>
                    <a:pt x="876046" y="307213"/>
                  </a:lnTo>
                  <a:lnTo>
                    <a:pt x="876046" y="313817"/>
                  </a:lnTo>
                  <a:lnTo>
                    <a:pt x="869442" y="313817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66752"/>
          </a:xfrm>
          <a:custGeom>
            <a:avLst/>
            <a:gdLst/>
            <a:ahLst/>
            <a:cxnLst/>
            <a:rect l="l" t="t" r="r" b="b"/>
            <a:pathLst>
              <a:path w="1532160" h="1066752">
                <a:moveTo>
                  <a:pt x="0" y="0"/>
                </a:moveTo>
                <a:lnTo>
                  <a:pt x="1532160" y="0"/>
                </a:lnTo>
                <a:lnTo>
                  <a:pt x="1532160" y="1066752"/>
                </a:lnTo>
                <a:lnTo>
                  <a:pt x="0" y="1066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5" b="-16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37648" y="3533100"/>
            <a:ext cx="511708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 spc="40" dirty="0" err="1">
                <a:solidFill>
                  <a:srgbClr val="FFFFFF"/>
                </a:solidFill>
                <a:latin typeface="Montserrat Bold"/>
              </a:rPr>
              <a:t>Programy</a:t>
            </a:r>
            <a:r>
              <a:rPr lang="en-US" sz="4266" spc="4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pl-PL" sz="4266" spc="40" dirty="0" err="1" smtClean="0">
                <a:solidFill>
                  <a:srgbClr val="FFFFFF"/>
                </a:solidFill>
                <a:latin typeface="Montserrat Bold"/>
              </a:rPr>
              <a:t>sta</a:t>
            </a:r>
            <a:r>
              <a:rPr lang="en-US" sz="4266" spc="40" dirty="0" err="1" smtClean="0">
                <a:solidFill>
                  <a:srgbClr val="FFFFFF"/>
                </a:solidFill>
                <a:latin typeface="Montserrat Bold"/>
              </a:rPr>
              <a:t>żowe</a:t>
            </a:r>
            <a:endParaRPr lang="en-US" sz="4266" spc="40" dirty="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" b="-139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6196214" y="1539540"/>
            <a:ext cx="3557386" cy="718437"/>
            <a:chOff x="0" y="0"/>
            <a:chExt cx="1317550" cy="2660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17550" cy="266088"/>
            </a:xfrm>
            <a:custGeom>
              <a:avLst/>
              <a:gdLst/>
              <a:ahLst/>
              <a:cxnLst/>
              <a:rect l="l" t="t" r="r" b="b"/>
              <a:pathLst>
                <a:path w="1317550" h="266088">
                  <a:moveTo>
                    <a:pt x="0" y="0"/>
                  </a:moveTo>
                  <a:lnTo>
                    <a:pt x="1317550" y="0"/>
                  </a:lnTo>
                  <a:lnTo>
                    <a:pt x="1317550" y="266088"/>
                  </a:lnTo>
                  <a:lnTo>
                    <a:pt x="0" y="266088"/>
                  </a:lnTo>
                  <a:close/>
                </a:path>
              </a:pathLst>
            </a:custGeom>
            <a:solidFill>
              <a:srgbClr val="00449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317550" cy="266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spc="16">
                  <a:solidFill>
                    <a:srgbClr val="FFFFFF"/>
                  </a:solidFill>
                  <a:latin typeface="Montserrat Bold"/>
                </a:rPr>
                <a:t>Blue Book Traineeship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7219" y="377178"/>
            <a:ext cx="28076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>
                <a:solidFill>
                  <a:srgbClr val="E3B625"/>
                </a:solidFill>
                <a:latin typeface="Montserrat Bold"/>
              </a:rPr>
              <a:t>Programy</a:t>
            </a:r>
            <a:r>
              <a:rPr lang="en-US" sz="1800" spc="16" dirty="0">
                <a:solidFill>
                  <a:srgbClr val="E3B625"/>
                </a:solidFill>
                <a:latin typeface="Montserrat Bold"/>
              </a:rPr>
              <a:t> </a:t>
            </a:r>
            <a:r>
              <a:rPr lang="pl-PL" spc="16" dirty="0" err="1" smtClean="0">
                <a:solidFill>
                  <a:srgbClr val="E3B625"/>
                </a:solidFill>
                <a:latin typeface="Montserrat Bold"/>
              </a:rPr>
              <a:t>sta</a:t>
            </a: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żowe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E3B625"/>
                </a:solidFill>
                <a:latin typeface="Montserrat Bold Italics"/>
              </a:rPr>
              <a:t>Blue Book Traineeship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B0032E31-5729-A7F5-A780-5BA66F4A4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58" y="3581400"/>
            <a:ext cx="4368695" cy="2924498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C515CFE1-BAA1-740F-10CD-8ACB5C9A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94" y="1557374"/>
            <a:ext cx="4773848" cy="3107505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5ECA314D-7226-D636-6FD0-EBEA6F93C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651" y="3581400"/>
            <a:ext cx="4398202" cy="29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" b="-1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1539540"/>
            <a:ext cx="5094577" cy="2528956"/>
          </a:xfrm>
          <a:custGeom>
            <a:avLst/>
            <a:gdLst/>
            <a:ahLst/>
            <a:cxnLst/>
            <a:rect l="l" t="t" r="r" b="b"/>
            <a:pathLst>
              <a:path w="5094577" h="2528956">
                <a:moveTo>
                  <a:pt x="0" y="0"/>
                </a:moveTo>
                <a:lnTo>
                  <a:pt x="5094577" y="0"/>
                </a:lnTo>
                <a:lnTo>
                  <a:pt x="5094577" y="2528956"/>
                </a:lnTo>
                <a:lnTo>
                  <a:pt x="0" y="25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" r="-5" b="-365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3543684"/>
            <a:ext cx="5094577" cy="3363239"/>
            <a:chOff x="0" y="0"/>
            <a:chExt cx="1886881" cy="12456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6881" cy="1245644"/>
            </a:xfrm>
            <a:custGeom>
              <a:avLst/>
              <a:gdLst/>
              <a:ahLst/>
              <a:cxnLst/>
              <a:rect l="l" t="t" r="r" b="b"/>
              <a:pathLst>
                <a:path w="1886881" h="1245644">
                  <a:moveTo>
                    <a:pt x="0" y="0"/>
                  </a:moveTo>
                  <a:lnTo>
                    <a:pt x="1886881" y="0"/>
                  </a:lnTo>
                  <a:lnTo>
                    <a:pt x="1886881" y="1245644"/>
                  </a:lnTo>
                  <a:lnTo>
                    <a:pt x="0" y="1245644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886881" cy="1245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88620" lvl="1" indent="-194310">
                <a:lnSpc>
                  <a:spcPts val="2160"/>
                </a:lnSpc>
                <a:buFont typeface="Arial"/>
                <a:buChar char="•"/>
              </a:pP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3</a:t>
              </a:r>
              <a:r>
                <a:rPr lang="pl-PL" sz="1800" spc="16" dirty="0" smtClean="0">
                  <a:solidFill>
                    <a:srgbClr val="FFFFFF"/>
                  </a:solidFill>
                  <a:latin typeface="Montserrat Bold"/>
                </a:rPr>
                <a:t>6</a:t>
              </a: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Dyrekcje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Generalne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marL="388620" lvl="1" indent="-194310">
                <a:lnSpc>
                  <a:spcPts val="2160"/>
                </a:lnSpc>
                <a:buFont typeface="Arial"/>
                <a:buChar char="•"/>
              </a:pPr>
              <a:r>
                <a:rPr lang="en-US" sz="1800" spc="16" dirty="0" err="1" smtClean="0">
                  <a:solidFill>
                    <a:srgbClr val="FFFFFF"/>
                  </a:solidFill>
                  <a:latin typeface="Montserrat Bold"/>
                </a:rPr>
                <a:t>Bruksela</a:t>
              </a:r>
              <a:r>
                <a:rPr lang="pl-PL" sz="1800" spc="16" dirty="0" smtClean="0">
                  <a:solidFill>
                    <a:srgbClr val="FFFFFF"/>
                  </a:solidFill>
                  <a:latin typeface="Montserrat Bold"/>
                </a:rPr>
                <a:t> (DG SCIC)</a:t>
              </a: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, Lu</a:t>
              </a:r>
              <a:r>
                <a:rPr lang="pl-PL" sz="1800" spc="16" dirty="0" err="1" smtClean="0">
                  <a:solidFill>
                    <a:srgbClr val="FFFFFF"/>
                  </a:solidFill>
                  <a:latin typeface="Montserrat Bold"/>
                </a:rPr>
                <a:t>ks</a:t>
              </a:r>
              <a:r>
                <a:rPr lang="en-US" sz="1800" spc="16" dirty="0" err="1" smtClean="0">
                  <a:solidFill>
                    <a:srgbClr val="FFFFFF"/>
                  </a:solidFill>
                  <a:latin typeface="Montserrat Bold"/>
                </a:rPr>
                <a:t>emburg</a:t>
              </a:r>
              <a:r>
                <a:rPr lang="pl-PL" sz="1800" spc="16" dirty="0" smtClean="0">
                  <a:solidFill>
                    <a:srgbClr val="FFFFFF"/>
                  </a:solidFill>
                  <a:latin typeface="Montserrat Bold"/>
                </a:rPr>
                <a:t> (DG T)</a:t>
              </a:r>
              <a:r>
                <a:rPr lang="en-US" sz="1800" spc="16" dirty="0" smtClean="0">
                  <a:solidFill>
                    <a:srgbClr val="FFFFFF"/>
                  </a:solidFill>
                  <a:latin typeface="Montserrat Bold"/>
                </a:rPr>
                <a:t>,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Przedstawicielstwa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KE w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krajach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członkowskich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marL="388620" lvl="1" indent="-194310">
                <a:lnSpc>
                  <a:spcPts val="2160"/>
                </a:lnSpc>
                <a:buFont typeface="Arial"/>
                <a:buChar char="•"/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5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miesięcy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(bez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możliwości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przedłużenia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)</a:t>
              </a:r>
            </a:p>
            <a:p>
              <a:pPr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marL="388620" lvl="1" indent="-194310">
                <a:lnSpc>
                  <a:spcPts val="2160"/>
                </a:lnSpc>
                <a:buFont typeface="Arial"/>
                <a:buChar char="•"/>
              </a:pP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W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pełnym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wymiarze</a:t>
              </a:r>
              <a:r>
                <a:rPr lang="en-US" sz="1800" spc="16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1800" spc="16" dirty="0" err="1">
                  <a:solidFill>
                    <a:srgbClr val="FFFFFF"/>
                  </a:solidFill>
                  <a:latin typeface="Montserrat Bold"/>
                </a:rPr>
                <a:t>godzin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>
                <a:lnSpc>
                  <a:spcPts val="2160"/>
                </a:lnSpc>
              </a:pP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  <a:p>
              <a:pPr marL="388620" lvl="1" indent="-194310">
                <a:lnSpc>
                  <a:spcPts val="2160"/>
                </a:lnSpc>
                <a:buFont typeface="Arial"/>
                <a:buChar char="•"/>
              </a:pPr>
              <a:r>
                <a:rPr lang="en-US" sz="1800" spc="16" dirty="0" err="1" smtClean="0">
                  <a:solidFill>
                    <a:srgbClr val="FFFFFF"/>
                  </a:solidFill>
                  <a:latin typeface="Montserrat Bold"/>
                </a:rPr>
                <a:t>Płatny</a:t>
              </a:r>
              <a:endParaRPr lang="en-US" sz="1800" spc="16" dirty="0">
                <a:solidFill>
                  <a:srgbClr val="FFFFFF"/>
                </a:solidFill>
                <a:latin typeface="Montserra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96214" y="1539540"/>
            <a:ext cx="3557386" cy="718437"/>
            <a:chOff x="0" y="0"/>
            <a:chExt cx="1317550" cy="2660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17550" cy="266088"/>
            </a:xfrm>
            <a:custGeom>
              <a:avLst/>
              <a:gdLst/>
              <a:ahLst/>
              <a:cxnLst/>
              <a:rect l="l" t="t" r="r" b="b"/>
              <a:pathLst>
                <a:path w="1317550" h="266088">
                  <a:moveTo>
                    <a:pt x="0" y="0"/>
                  </a:moveTo>
                  <a:lnTo>
                    <a:pt x="1317550" y="0"/>
                  </a:lnTo>
                  <a:lnTo>
                    <a:pt x="1317550" y="266088"/>
                  </a:lnTo>
                  <a:lnTo>
                    <a:pt x="0" y="266088"/>
                  </a:lnTo>
                  <a:close/>
                </a:path>
              </a:pathLst>
            </a:custGeom>
            <a:solidFill>
              <a:srgbClr val="00449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317550" cy="266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spc="16">
                  <a:solidFill>
                    <a:srgbClr val="FFFFFF"/>
                  </a:solidFill>
                  <a:latin typeface="Montserrat Bold"/>
                </a:rPr>
                <a:t>Blue Book Traineeship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7219" y="377178"/>
            <a:ext cx="28076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>
                <a:solidFill>
                  <a:srgbClr val="E3B625"/>
                </a:solidFill>
                <a:latin typeface="Montserrat Bold"/>
              </a:rPr>
              <a:t>Programy</a:t>
            </a:r>
            <a:r>
              <a:rPr lang="en-US" sz="1800" spc="16" dirty="0">
                <a:solidFill>
                  <a:srgbClr val="E3B625"/>
                </a:solidFill>
                <a:latin typeface="Montserrat Bold"/>
              </a:rPr>
              <a:t> </a:t>
            </a:r>
            <a:r>
              <a:rPr lang="pl-PL" spc="16" dirty="0" err="1" smtClean="0">
                <a:solidFill>
                  <a:srgbClr val="E3B625"/>
                </a:solidFill>
                <a:latin typeface="Montserrat Bold"/>
              </a:rPr>
              <a:t>sta</a:t>
            </a: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żowe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E3B625"/>
                </a:solidFill>
                <a:latin typeface="Montserrat Bold Italics"/>
              </a:rPr>
              <a:t>Blue Book Traineeship</a:t>
            </a: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610209" y="3153327"/>
            <a:ext cx="1581078" cy="1632937"/>
            <a:chOff x="0" y="0"/>
            <a:chExt cx="6350000" cy="6558280"/>
          </a:xfrm>
        </p:grpSpPr>
        <p:sp>
          <p:nvSpPr>
            <p:cNvPr id="19" name="Freeform 19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1679" r="-1679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CDE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373097" y="5012980"/>
            <a:ext cx="4036252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  <a:spcBef>
                <a:spcPct val="0"/>
              </a:spcBef>
            </a:pPr>
            <a:r>
              <a:rPr lang="en-US" sz="2287" spc="20">
                <a:solidFill>
                  <a:srgbClr val="F7A428"/>
                </a:solidFill>
                <a:latin typeface="Montserrat Extra-Bold Bold"/>
              </a:rPr>
              <a:t>www.traineeships.ec.eu</a:t>
            </a:r>
          </a:p>
        </p:txBody>
      </p:sp>
    </p:spTree>
    <p:extLst>
      <p:ext uri="{BB962C8B-B14F-4D97-AF65-F5344CB8AC3E}">
        <p14:creationId xmlns:p14="http://schemas.microsoft.com/office/powerpoint/2010/main" val="2839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" b="-13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7619" y="2432628"/>
            <a:ext cx="9055776" cy="447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1572" lvl="1" indent="-115786">
              <a:lnSpc>
                <a:spcPts val="324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Wynagrodzenie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(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miesięczne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): </a:t>
            </a:r>
            <a:r>
              <a:rPr lang="en-US" sz="1800" spc="16" dirty="0" smtClean="0">
                <a:solidFill>
                  <a:srgbClr val="004494"/>
                </a:solidFill>
                <a:latin typeface="Montserrat Bold"/>
              </a:rPr>
              <a:t>~</a:t>
            </a:r>
            <a:r>
              <a:rPr lang="pl-PL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pl-PL" spc="16" dirty="0" smtClean="0">
                <a:solidFill>
                  <a:srgbClr val="004494"/>
                </a:solidFill>
                <a:latin typeface="Montserrat Bold"/>
              </a:rPr>
              <a:t>€ 1.376,89 </a:t>
            </a:r>
            <a:r>
              <a:rPr lang="en-US" sz="1800" spc="16" dirty="0" smtClean="0">
                <a:solidFill>
                  <a:srgbClr val="004494"/>
                </a:solidFill>
                <a:latin typeface="Montserrat Bold"/>
              </a:rPr>
              <a:t>EUR</a:t>
            </a: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algn="l">
              <a:lnSpc>
                <a:spcPts val="3240"/>
              </a:lnSpc>
            </a:pP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marL="231572" lvl="1" indent="-115786" algn="l">
              <a:lnSpc>
                <a:spcPts val="324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Zwrot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kosztów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podróży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marL="231572" lvl="1" indent="-115786" algn="l">
              <a:lnSpc>
                <a:spcPts val="324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Ubezpieczenie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zdrowotne</a:t>
            </a: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algn="l">
              <a:lnSpc>
                <a:spcPts val="3240"/>
              </a:lnSpc>
            </a:pP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marL="231572" lvl="1" indent="-115786" algn="l">
              <a:lnSpc>
                <a:spcPts val="324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Urlop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: 2d/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miesiąc</a:t>
            </a: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algn="l">
              <a:lnSpc>
                <a:spcPts val="3240"/>
              </a:lnSpc>
            </a:pP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marL="231572" lvl="1" indent="-115786" algn="l">
              <a:lnSpc>
                <a:spcPts val="324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Wyjazdy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 smtClean="0">
                <a:solidFill>
                  <a:srgbClr val="004494"/>
                </a:solidFill>
                <a:latin typeface="Montserrat Bold"/>
              </a:rPr>
              <a:t>studyjne</a:t>
            </a:r>
            <a:r>
              <a:rPr lang="pl-PL" sz="1800" spc="16" dirty="0" smtClean="0">
                <a:solidFill>
                  <a:srgbClr val="004494"/>
                </a:solidFill>
                <a:latin typeface="Montserrat Bold"/>
              </a:rPr>
              <a:t> (do Brukseli)</a:t>
            </a: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algn="l">
              <a:lnSpc>
                <a:spcPts val="3240"/>
              </a:lnSpc>
            </a:pP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marL="231648" lvl="1" indent="-115824" algn="l">
              <a:lnSpc>
                <a:spcPts val="324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Dodatkowe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szkolenia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pl-PL" sz="1800" spc="16" dirty="0" smtClean="0">
                <a:solidFill>
                  <a:srgbClr val="004494"/>
                </a:solidFill>
                <a:latin typeface="Montserrat Bold"/>
              </a:rPr>
              <a:t>(</a:t>
            </a:r>
            <a:r>
              <a:rPr lang="pl-PL" sz="1800" spc="16" dirty="0" err="1" smtClean="0">
                <a:solidFill>
                  <a:srgbClr val="004494"/>
                </a:solidFill>
                <a:latin typeface="Montserrat Bold"/>
              </a:rPr>
              <a:t>Tradesk</a:t>
            </a:r>
            <a:r>
              <a:rPr lang="pl-PL" sz="1800" spc="16" dirty="0" smtClean="0">
                <a:solidFill>
                  <a:srgbClr val="004494"/>
                </a:solidFill>
                <a:latin typeface="Montserrat Bold"/>
              </a:rPr>
              <a:t>, </a:t>
            </a:r>
            <a:r>
              <a:rPr lang="pl-PL" sz="1800" spc="16" dirty="0" err="1" smtClean="0">
                <a:solidFill>
                  <a:srgbClr val="004494"/>
                </a:solidFill>
                <a:latin typeface="Montserrat Bold"/>
              </a:rPr>
              <a:t>Mandesk</a:t>
            </a:r>
            <a:r>
              <a:rPr lang="pl-PL" sz="1800" spc="16" dirty="0" smtClean="0">
                <a:solidFill>
                  <a:srgbClr val="004494"/>
                </a:solidFill>
                <a:latin typeface="Montserrat Bold"/>
              </a:rPr>
              <a:t>, </a:t>
            </a:r>
            <a:r>
              <a:rPr lang="pl-PL" sz="1800" spc="16" dirty="0" err="1" smtClean="0">
                <a:solidFill>
                  <a:srgbClr val="004494"/>
                </a:solidFill>
                <a:latin typeface="Montserrat Bold"/>
              </a:rPr>
              <a:t>Trados</a:t>
            </a:r>
            <a:r>
              <a:rPr lang="pl-PL" sz="1800" spc="16" dirty="0" smtClean="0">
                <a:solidFill>
                  <a:srgbClr val="004494"/>
                </a:solidFill>
                <a:latin typeface="Montserrat Bold"/>
              </a:rPr>
              <a:t>)</a:t>
            </a:r>
            <a:endParaRPr lang="en-US" sz="1800" spc="16" dirty="0">
              <a:solidFill>
                <a:srgbClr val="004494"/>
              </a:solidFill>
              <a:latin typeface="Montserrat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4992" y="1557177"/>
            <a:ext cx="3870931" cy="616682"/>
            <a:chOff x="0" y="0"/>
            <a:chExt cx="1433678" cy="2284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3678" cy="228401"/>
            </a:xfrm>
            <a:custGeom>
              <a:avLst/>
              <a:gdLst/>
              <a:ahLst/>
              <a:cxnLst/>
              <a:rect l="l" t="t" r="r" b="b"/>
              <a:pathLst>
                <a:path w="1433678" h="228401">
                  <a:moveTo>
                    <a:pt x="0" y="0"/>
                  </a:moveTo>
                  <a:lnTo>
                    <a:pt x="1433678" y="0"/>
                  </a:lnTo>
                  <a:lnTo>
                    <a:pt x="1433678" y="228401"/>
                  </a:lnTo>
                  <a:lnTo>
                    <a:pt x="0" y="228401"/>
                  </a:lnTo>
                  <a:close/>
                </a:path>
              </a:pathLst>
            </a:custGeom>
            <a:solidFill>
              <a:srgbClr val="00449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433678" cy="228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spc="16">
                  <a:solidFill>
                    <a:srgbClr val="FFFFFF"/>
                  </a:solidFill>
                  <a:latin typeface="Montserrat Bold"/>
                </a:rPr>
                <a:t>Czy znajdę tutaj coś dla siebie? </a:t>
              </a: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83188">
            <a:off x="4357527" y="3203512"/>
            <a:ext cx="4773562" cy="3322904"/>
            <a:chOff x="0" y="0"/>
            <a:chExt cx="3652520" cy="2542540"/>
          </a:xfrm>
        </p:grpSpPr>
        <p:sp>
          <p:nvSpPr>
            <p:cNvPr id="14" name="Freeform 14"/>
            <p:cNvSpPr/>
            <p:nvPr/>
          </p:nvSpPr>
          <p:spPr>
            <a:xfrm>
              <a:off x="0" y="33020"/>
              <a:ext cx="3652520" cy="2509520"/>
            </a:xfrm>
            <a:custGeom>
              <a:avLst/>
              <a:gdLst/>
              <a:ahLst/>
              <a:cxnLst/>
              <a:rect l="l" t="t" r="r" b="b"/>
              <a:pathLst>
                <a:path w="3652520" h="2509520">
                  <a:moveTo>
                    <a:pt x="0" y="0"/>
                  </a:moveTo>
                  <a:lnTo>
                    <a:pt x="3652520" y="0"/>
                  </a:lnTo>
                  <a:lnTo>
                    <a:pt x="365252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4290" y="71120"/>
              <a:ext cx="1786890" cy="2437130"/>
            </a:xfrm>
            <a:custGeom>
              <a:avLst/>
              <a:gdLst/>
              <a:ahLst/>
              <a:cxnLst/>
              <a:rect l="l" t="t" r="r" b="b"/>
              <a:pathLst>
                <a:path w="1786890" h="2437130">
                  <a:moveTo>
                    <a:pt x="1786890" y="2435860"/>
                  </a:moveTo>
                  <a:cubicBezTo>
                    <a:pt x="1153160" y="2437130"/>
                    <a:pt x="552450" y="2434590"/>
                    <a:pt x="0" y="2435860"/>
                  </a:cubicBezTo>
                  <a:lnTo>
                    <a:pt x="0" y="3810"/>
                  </a:lnTo>
                  <a:cubicBezTo>
                    <a:pt x="570230" y="0"/>
                    <a:pt x="1168400" y="2540"/>
                    <a:pt x="1786890" y="3810"/>
                  </a:cubicBezTo>
                  <a:lnTo>
                    <a:pt x="178689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4290" y="41910"/>
              <a:ext cx="1786890" cy="2465070"/>
            </a:xfrm>
            <a:custGeom>
              <a:avLst/>
              <a:gdLst/>
              <a:ahLst/>
              <a:cxnLst/>
              <a:rect l="l" t="t" r="r" b="b"/>
              <a:pathLst>
                <a:path w="1786890" h="2465070">
                  <a:moveTo>
                    <a:pt x="1786890" y="2465070"/>
                  </a:moveTo>
                  <a:cubicBezTo>
                    <a:pt x="1153160" y="2438400"/>
                    <a:pt x="552450" y="2434590"/>
                    <a:pt x="0" y="2465070"/>
                  </a:cubicBezTo>
                  <a:lnTo>
                    <a:pt x="0" y="33020"/>
                  </a:lnTo>
                  <a:cubicBezTo>
                    <a:pt x="570230" y="0"/>
                    <a:pt x="1168400" y="2540"/>
                    <a:pt x="1786890" y="33020"/>
                  </a:cubicBezTo>
                  <a:lnTo>
                    <a:pt x="178689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85090" y="-21590"/>
              <a:ext cx="1737360" cy="2528570"/>
            </a:xfrm>
            <a:custGeom>
              <a:avLst/>
              <a:gdLst/>
              <a:ahLst/>
              <a:cxnLst/>
              <a:rect l="l" t="t" r="r" b="b"/>
              <a:pathLst>
                <a:path w="1737360" h="2528570">
                  <a:moveTo>
                    <a:pt x="1736090" y="2528570"/>
                  </a:moveTo>
                  <a:cubicBezTo>
                    <a:pt x="1102360" y="2501900"/>
                    <a:pt x="552450" y="2458720"/>
                    <a:pt x="0" y="2489200"/>
                  </a:cubicBezTo>
                  <a:lnTo>
                    <a:pt x="7620" y="33020"/>
                  </a:lnTo>
                  <a:cubicBezTo>
                    <a:pt x="577850" y="0"/>
                    <a:pt x="1113790" y="40640"/>
                    <a:pt x="1737360" y="95250"/>
                  </a:cubicBezTo>
                  <a:lnTo>
                    <a:pt x="1737360" y="2528570"/>
                  </a:lnTo>
                  <a:close/>
                </a:path>
              </a:pathLst>
            </a:custGeom>
            <a:blipFill>
              <a:blip r:embed="rId3"/>
              <a:stretch>
                <a:fillRect l="-21657" r="-144221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821180" y="71120"/>
              <a:ext cx="1786890" cy="2437130"/>
            </a:xfrm>
            <a:custGeom>
              <a:avLst/>
              <a:gdLst/>
              <a:ahLst/>
              <a:cxnLst/>
              <a:rect l="l" t="t" r="r" b="b"/>
              <a:pathLst>
                <a:path w="1786890" h="2437130">
                  <a:moveTo>
                    <a:pt x="0" y="2435860"/>
                  </a:moveTo>
                  <a:cubicBezTo>
                    <a:pt x="633730" y="2437130"/>
                    <a:pt x="1234440" y="2434590"/>
                    <a:pt x="1786890" y="2435860"/>
                  </a:cubicBezTo>
                  <a:lnTo>
                    <a:pt x="1786890" y="3810"/>
                  </a:lnTo>
                  <a:cubicBezTo>
                    <a:pt x="1216660" y="0"/>
                    <a:pt x="618490" y="2540"/>
                    <a:pt x="0" y="3810"/>
                  </a:cubicBezTo>
                  <a:lnTo>
                    <a:pt x="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821180" y="41910"/>
              <a:ext cx="1786890" cy="2465070"/>
            </a:xfrm>
            <a:custGeom>
              <a:avLst/>
              <a:gdLst/>
              <a:ahLst/>
              <a:cxnLst/>
              <a:rect l="l" t="t" r="r" b="b"/>
              <a:pathLst>
                <a:path w="1786890" h="2465070">
                  <a:moveTo>
                    <a:pt x="0" y="2465070"/>
                  </a:moveTo>
                  <a:cubicBezTo>
                    <a:pt x="633730" y="2438400"/>
                    <a:pt x="1234440" y="2434590"/>
                    <a:pt x="1786890" y="2465070"/>
                  </a:cubicBezTo>
                  <a:lnTo>
                    <a:pt x="1786890" y="33020"/>
                  </a:lnTo>
                  <a:cubicBezTo>
                    <a:pt x="1216660" y="0"/>
                    <a:pt x="618490" y="2540"/>
                    <a:pt x="0" y="33020"/>
                  </a:cubicBezTo>
                  <a:lnTo>
                    <a:pt x="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821180" y="-21590"/>
              <a:ext cx="1736090" cy="2528570"/>
            </a:xfrm>
            <a:custGeom>
              <a:avLst/>
              <a:gdLst/>
              <a:ahLst/>
              <a:cxnLst/>
              <a:rect l="l" t="t" r="r" b="b"/>
              <a:pathLst>
                <a:path w="1736090" h="2528570">
                  <a:moveTo>
                    <a:pt x="0" y="2528570"/>
                  </a:moveTo>
                  <a:cubicBezTo>
                    <a:pt x="633730" y="2501900"/>
                    <a:pt x="1183640" y="2458720"/>
                    <a:pt x="1736090" y="2489200"/>
                  </a:cubicBezTo>
                  <a:lnTo>
                    <a:pt x="1729740" y="33020"/>
                  </a:lnTo>
                  <a:cubicBezTo>
                    <a:pt x="1159510" y="0"/>
                    <a:pt x="623570" y="40640"/>
                    <a:pt x="0" y="95250"/>
                  </a:cubicBezTo>
                  <a:lnTo>
                    <a:pt x="0" y="2528570"/>
                  </a:lnTo>
                  <a:close/>
                </a:path>
              </a:pathLst>
            </a:custGeom>
            <a:blipFill>
              <a:blip r:embed="rId3"/>
              <a:stretch>
                <a:fillRect l="-121159" r="-44914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807210" y="74930"/>
              <a:ext cx="29210" cy="2433320"/>
            </a:xfrm>
            <a:custGeom>
              <a:avLst/>
              <a:gdLst/>
              <a:ahLst/>
              <a:cxnLst/>
              <a:rect l="l" t="t" r="r" b="b"/>
              <a:pathLst>
                <a:path w="29210" h="2433320">
                  <a:moveTo>
                    <a:pt x="12700" y="2432050"/>
                  </a:moveTo>
                  <a:cubicBezTo>
                    <a:pt x="3810" y="2228850"/>
                    <a:pt x="1270" y="2026920"/>
                    <a:pt x="3810" y="1823720"/>
                  </a:cubicBezTo>
                  <a:cubicBezTo>
                    <a:pt x="5080" y="1722120"/>
                    <a:pt x="8890" y="1620520"/>
                    <a:pt x="10160" y="1520190"/>
                  </a:cubicBezTo>
                  <a:cubicBezTo>
                    <a:pt x="11430" y="1418590"/>
                    <a:pt x="8890" y="1316990"/>
                    <a:pt x="7620" y="1216660"/>
                  </a:cubicBezTo>
                  <a:cubicBezTo>
                    <a:pt x="5080" y="1115060"/>
                    <a:pt x="3810" y="1013460"/>
                    <a:pt x="2540" y="913130"/>
                  </a:cubicBezTo>
                  <a:cubicBezTo>
                    <a:pt x="1270" y="811530"/>
                    <a:pt x="0" y="709930"/>
                    <a:pt x="1270" y="609600"/>
                  </a:cubicBezTo>
                  <a:cubicBezTo>
                    <a:pt x="2540" y="406400"/>
                    <a:pt x="5080" y="204470"/>
                    <a:pt x="13970" y="1270"/>
                  </a:cubicBezTo>
                  <a:cubicBezTo>
                    <a:pt x="13970" y="0"/>
                    <a:pt x="13970" y="0"/>
                    <a:pt x="15240" y="0"/>
                  </a:cubicBezTo>
                  <a:cubicBezTo>
                    <a:pt x="16510" y="0"/>
                    <a:pt x="16510" y="0"/>
                    <a:pt x="16510" y="1270"/>
                  </a:cubicBezTo>
                  <a:cubicBezTo>
                    <a:pt x="24130" y="204470"/>
                    <a:pt x="27940" y="406400"/>
                    <a:pt x="29210" y="609600"/>
                  </a:cubicBezTo>
                  <a:cubicBezTo>
                    <a:pt x="29210" y="711200"/>
                    <a:pt x="27940" y="812800"/>
                    <a:pt x="27940" y="913130"/>
                  </a:cubicBezTo>
                  <a:cubicBezTo>
                    <a:pt x="26670" y="1014730"/>
                    <a:pt x="25400" y="1116330"/>
                    <a:pt x="22860" y="1216660"/>
                  </a:cubicBezTo>
                  <a:cubicBezTo>
                    <a:pt x="20320" y="1318260"/>
                    <a:pt x="19050" y="1419860"/>
                    <a:pt x="20320" y="1520190"/>
                  </a:cubicBezTo>
                  <a:cubicBezTo>
                    <a:pt x="21590" y="1621790"/>
                    <a:pt x="25400" y="1723390"/>
                    <a:pt x="26670" y="1823720"/>
                  </a:cubicBezTo>
                  <a:cubicBezTo>
                    <a:pt x="29210" y="2026920"/>
                    <a:pt x="25400" y="2228850"/>
                    <a:pt x="17780" y="2432050"/>
                  </a:cubicBezTo>
                  <a:cubicBezTo>
                    <a:pt x="15240" y="2433320"/>
                    <a:pt x="15240" y="2433320"/>
                    <a:pt x="12700" y="2432050"/>
                  </a:cubicBezTo>
                  <a:cubicBezTo>
                    <a:pt x="13971" y="2433320"/>
                    <a:pt x="12700" y="2433320"/>
                    <a:pt x="12700" y="2432050"/>
                  </a:cubicBezTo>
                  <a:close/>
                </a:path>
              </a:pathLst>
            </a:custGeom>
            <a:solidFill>
              <a:srgbClr val="DBDBDB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207219" y="377178"/>
            <a:ext cx="28076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>
                <a:solidFill>
                  <a:srgbClr val="E3B625"/>
                </a:solidFill>
                <a:latin typeface="Montserrat Bold"/>
              </a:rPr>
              <a:t>Programy</a:t>
            </a:r>
            <a:r>
              <a:rPr lang="en-US" sz="1800" spc="16" dirty="0">
                <a:solidFill>
                  <a:srgbClr val="E3B625"/>
                </a:solidFill>
                <a:latin typeface="Montserrat Bold"/>
              </a:rPr>
              <a:t> </a:t>
            </a:r>
            <a:r>
              <a:rPr lang="pl-PL" spc="16" dirty="0" err="1" smtClean="0">
                <a:solidFill>
                  <a:srgbClr val="E3B625"/>
                </a:solidFill>
                <a:latin typeface="Montserrat Bold"/>
              </a:rPr>
              <a:t>sta</a:t>
            </a: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żowe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E3B625"/>
                </a:solidFill>
                <a:latin typeface="Montserrat Bold Italics"/>
              </a:rPr>
              <a:t>Blue Book Traineeship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" b="-13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196214" y="1539540"/>
            <a:ext cx="3557386" cy="71843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60"/>
              </a:lnSpc>
            </a:pPr>
            <a:r>
              <a:rPr lang="en-US" sz="1800" spc="16" dirty="0">
                <a:solidFill>
                  <a:srgbClr val="FFFFFF"/>
                </a:solidFill>
                <a:latin typeface="Montserrat Bold"/>
              </a:rPr>
              <a:t>Blue Book Traineeship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7219" y="377178"/>
            <a:ext cx="28076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>
                <a:solidFill>
                  <a:srgbClr val="E3B625"/>
                </a:solidFill>
                <a:latin typeface="Montserrat Bold"/>
              </a:rPr>
              <a:t>Programy</a:t>
            </a:r>
            <a:r>
              <a:rPr lang="en-US" sz="1800" spc="16" dirty="0">
                <a:solidFill>
                  <a:srgbClr val="E3B625"/>
                </a:solidFill>
                <a:latin typeface="Montserrat Bold"/>
              </a:rPr>
              <a:t> </a:t>
            </a:r>
            <a:r>
              <a:rPr lang="pl-PL" spc="16" dirty="0" err="1" smtClean="0">
                <a:solidFill>
                  <a:srgbClr val="E3B625"/>
                </a:solidFill>
                <a:latin typeface="Montserrat Bold"/>
              </a:rPr>
              <a:t>sta</a:t>
            </a: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żowe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E3B625"/>
                </a:solidFill>
                <a:latin typeface="Montserrat Bold Italics"/>
              </a:rPr>
              <a:t>Blue Book Traineeship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52" y="1347840"/>
            <a:ext cx="8016098" cy="60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2" y="-4992"/>
            <a:ext cx="9763584" cy="1031040"/>
            <a:chOff x="0" y="0"/>
            <a:chExt cx="13018112" cy="1374720"/>
          </a:xfrm>
        </p:grpSpPr>
        <p:sp>
          <p:nvSpPr>
            <p:cNvPr id="3" name="Freeform 3"/>
            <p:cNvSpPr/>
            <p:nvPr/>
          </p:nvSpPr>
          <p:spPr>
            <a:xfrm>
              <a:off x="6604" y="6604"/>
              <a:ext cx="13004800" cy="1361440"/>
            </a:xfrm>
            <a:custGeom>
              <a:avLst/>
              <a:gdLst/>
              <a:ahLst/>
              <a:cxnLst/>
              <a:rect l="l" t="t" r="r" b="b"/>
              <a:pathLst>
                <a:path w="13004800" h="1361440">
                  <a:moveTo>
                    <a:pt x="0" y="0"/>
                  </a:moveTo>
                  <a:lnTo>
                    <a:pt x="13004800" y="0"/>
                  </a:lnTo>
                  <a:lnTo>
                    <a:pt x="13004800" y="1361440"/>
                  </a:lnTo>
                  <a:lnTo>
                    <a:pt x="0" y="136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4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18008" cy="1374648"/>
            </a:xfrm>
            <a:custGeom>
              <a:avLst/>
              <a:gdLst/>
              <a:ahLst/>
              <a:cxnLst/>
              <a:rect l="l" t="t" r="r" b="b"/>
              <a:pathLst>
                <a:path w="13018008" h="1374648">
                  <a:moveTo>
                    <a:pt x="6604" y="0"/>
                  </a:moveTo>
                  <a:lnTo>
                    <a:pt x="13011404" y="0"/>
                  </a:lnTo>
                  <a:cubicBezTo>
                    <a:pt x="13015088" y="0"/>
                    <a:pt x="13018008" y="2921"/>
                    <a:pt x="13018008" y="6604"/>
                  </a:cubicBezTo>
                  <a:lnTo>
                    <a:pt x="13018008" y="1368044"/>
                  </a:lnTo>
                  <a:cubicBezTo>
                    <a:pt x="13018008" y="1371727"/>
                    <a:pt x="13015088" y="1374648"/>
                    <a:pt x="13011404" y="1374648"/>
                  </a:cubicBezTo>
                  <a:lnTo>
                    <a:pt x="6604" y="1374648"/>
                  </a:lnTo>
                  <a:cubicBezTo>
                    <a:pt x="2921" y="1374648"/>
                    <a:pt x="0" y="1371727"/>
                    <a:pt x="0" y="1368044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1368044"/>
                  </a:lnTo>
                  <a:lnTo>
                    <a:pt x="6604" y="1368044"/>
                  </a:lnTo>
                  <a:lnTo>
                    <a:pt x="6604" y="1361440"/>
                  </a:lnTo>
                  <a:lnTo>
                    <a:pt x="13011404" y="1361440"/>
                  </a:lnTo>
                  <a:lnTo>
                    <a:pt x="13011404" y="1368044"/>
                  </a:lnTo>
                  <a:lnTo>
                    <a:pt x="13004800" y="1368044"/>
                  </a:lnTo>
                  <a:lnTo>
                    <a:pt x="13004800" y="6604"/>
                  </a:lnTo>
                  <a:lnTo>
                    <a:pt x="13011404" y="6604"/>
                  </a:lnTo>
                  <a:lnTo>
                    <a:pt x="13011404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0F549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41568" y="7098624"/>
            <a:ext cx="662016" cy="221568"/>
            <a:chOff x="0" y="0"/>
            <a:chExt cx="882688" cy="295424"/>
          </a:xfrm>
        </p:grpSpPr>
        <p:sp>
          <p:nvSpPr>
            <p:cNvPr id="6" name="Freeform 6"/>
            <p:cNvSpPr/>
            <p:nvPr/>
          </p:nvSpPr>
          <p:spPr>
            <a:xfrm>
              <a:off x="6604" y="6604"/>
              <a:ext cx="869442" cy="282194"/>
            </a:xfrm>
            <a:custGeom>
              <a:avLst/>
              <a:gdLst/>
              <a:ahLst/>
              <a:cxnLst/>
              <a:rect l="l" t="t" r="r" b="b"/>
              <a:pathLst>
                <a:path w="869442" h="282194">
                  <a:moveTo>
                    <a:pt x="0" y="0"/>
                  </a:moveTo>
                  <a:lnTo>
                    <a:pt x="869442" y="0"/>
                  </a:lnTo>
                  <a:lnTo>
                    <a:pt x="869442" y="282194"/>
                  </a:lnTo>
                  <a:lnTo>
                    <a:pt x="0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7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82650" cy="295402"/>
            </a:xfrm>
            <a:custGeom>
              <a:avLst/>
              <a:gdLst/>
              <a:ahLst/>
              <a:cxnLst/>
              <a:rect l="l" t="t" r="r" b="b"/>
              <a:pathLst>
                <a:path w="882650" h="295402">
                  <a:moveTo>
                    <a:pt x="6604" y="0"/>
                  </a:moveTo>
                  <a:lnTo>
                    <a:pt x="876046" y="0"/>
                  </a:lnTo>
                  <a:cubicBezTo>
                    <a:pt x="879729" y="0"/>
                    <a:pt x="882650" y="2921"/>
                    <a:pt x="882650" y="6604"/>
                  </a:cubicBezTo>
                  <a:lnTo>
                    <a:pt x="882650" y="288798"/>
                  </a:lnTo>
                  <a:cubicBezTo>
                    <a:pt x="882650" y="292481"/>
                    <a:pt x="879729" y="295402"/>
                    <a:pt x="876046" y="295402"/>
                  </a:cubicBezTo>
                  <a:lnTo>
                    <a:pt x="6604" y="295402"/>
                  </a:lnTo>
                  <a:cubicBezTo>
                    <a:pt x="2921" y="295402"/>
                    <a:pt x="0" y="292481"/>
                    <a:pt x="0" y="288798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88798"/>
                  </a:lnTo>
                  <a:lnTo>
                    <a:pt x="6604" y="288798"/>
                  </a:lnTo>
                  <a:lnTo>
                    <a:pt x="6604" y="282194"/>
                  </a:lnTo>
                  <a:lnTo>
                    <a:pt x="876046" y="282194"/>
                  </a:lnTo>
                  <a:lnTo>
                    <a:pt x="876046" y="288798"/>
                  </a:lnTo>
                  <a:lnTo>
                    <a:pt x="869442" y="288798"/>
                  </a:lnTo>
                  <a:lnTo>
                    <a:pt x="869442" y="6604"/>
                  </a:lnTo>
                  <a:lnTo>
                    <a:pt x="876046" y="6604"/>
                  </a:lnTo>
                  <a:lnTo>
                    <a:pt x="87604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13317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106496" y="276096"/>
            <a:ext cx="1532160" cy="1071744"/>
          </a:xfrm>
          <a:custGeom>
            <a:avLst/>
            <a:gdLst/>
            <a:ahLst/>
            <a:cxnLst/>
            <a:rect l="l" t="t" r="r" b="b"/>
            <a:pathLst>
              <a:path w="1532160" h="1071744">
                <a:moveTo>
                  <a:pt x="0" y="0"/>
                </a:moveTo>
                <a:lnTo>
                  <a:pt x="1532160" y="0"/>
                </a:lnTo>
                <a:lnTo>
                  <a:pt x="1532160" y="1071744"/>
                </a:lnTo>
                <a:lnTo>
                  <a:pt x="0" y="107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" b="-13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2985" y="2484407"/>
            <a:ext cx="6453131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endParaRPr lang="en-US" sz="1800" spc="16" dirty="0">
              <a:solidFill>
                <a:srgbClr val="004494"/>
              </a:solidFill>
              <a:latin typeface="Montserrat Bold"/>
            </a:endParaRPr>
          </a:p>
          <a:p>
            <a:pPr marL="231572" lvl="1" indent="-115786" algn="l">
              <a:lnSpc>
                <a:spcPts val="2160"/>
              </a:lnSpc>
              <a:buFont typeface="Arial"/>
              <a:buChar char="•"/>
            </a:pPr>
            <a:r>
              <a:rPr lang="en-US" sz="1800" spc="16" dirty="0" smtClean="0">
                <a:solidFill>
                  <a:srgbClr val="004494"/>
                </a:solidFill>
                <a:latin typeface="Montserrat"/>
              </a:rPr>
              <a:t>3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lata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studiów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(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minimum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licencjat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)</a:t>
            </a:r>
          </a:p>
          <a:p>
            <a:pPr algn="l">
              <a:lnSpc>
                <a:spcPts val="2160"/>
              </a:lnSpc>
            </a:pPr>
            <a:endParaRPr lang="en-US" sz="1800" spc="16" dirty="0">
              <a:solidFill>
                <a:srgbClr val="004494"/>
              </a:solidFill>
              <a:latin typeface="Montserrat"/>
            </a:endParaRPr>
          </a:p>
          <a:p>
            <a:pPr marL="231572" lvl="1" indent="-115786" algn="l">
              <a:lnSpc>
                <a:spcPts val="2160"/>
              </a:lnSpc>
              <a:buFont typeface="Arial"/>
              <a:buChar char="•"/>
            </a:pPr>
            <a:r>
              <a:rPr lang="pl-PL" spc="16" dirty="0">
                <a:solidFill>
                  <a:srgbClr val="004494"/>
                </a:solidFill>
                <a:latin typeface="Montserrat"/>
              </a:rPr>
              <a:t>b</a:t>
            </a:r>
            <a:r>
              <a:rPr lang="pl-PL" sz="1800" spc="16" dirty="0" smtClean="0">
                <a:solidFill>
                  <a:srgbClr val="004494"/>
                </a:solidFill>
                <a:latin typeface="Montserrat"/>
              </a:rPr>
              <a:t>rak doświadczenia</a:t>
            </a:r>
            <a:r>
              <a:rPr lang="en-US" sz="1800" spc="16" dirty="0" smtClean="0">
                <a:solidFill>
                  <a:srgbClr val="004494"/>
                </a:solidFill>
                <a:latin typeface="Montserrat"/>
              </a:rPr>
              <a:t>,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dłuższego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niż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6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tygodni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, w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jakiejkolwiek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instytucji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,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organie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lub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agencji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UE</a:t>
            </a:r>
          </a:p>
          <a:p>
            <a:pPr algn="l">
              <a:lnSpc>
                <a:spcPts val="2160"/>
              </a:lnSpc>
            </a:pPr>
            <a:endParaRPr lang="en-US" sz="1800" spc="16" dirty="0">
              <a:solidFill>
                <a:srgbClr val="004494"/>
              </a:solidFill>
              <a:latin typeface="Montserrat"/>
            </a:endParaRPr>
          </a:p>
          <a:p>
            <a:pPr marL="231572" lvl="1" indent="-115786" algn="l">
              <a:lnSpc>
                <a:spcPts val="2160"/>
              </a:lnSpc>
              <a:buFont typeface="Arial"/>
              <a:buChar char="•"/>
            </a:pP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posiadają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bardzo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dobrą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"/>
              </a:rPr>
              <a:t>znajomość</a:t>
            </a:r>
            <a:r>
              <a:rPr lang="en-US" sz="1800" spc="16" dirty="0">
                <a:solidFill>
                  <a:srgbClr val="004494"/>
                </a:solidFill>
                <a:latin typeface="Montserrat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języka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angielskiego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pl-PL" sz="1800" spc="16" dirty="0" smtClean="0">
                <a:solidFill>
                  <a:srgbClr val="004494"/>
                </a:solidFill>
                <a:latin typeface="Montserrat Bold"/>
              </a:rPr>
              <a:t>oraz/</a:t>
            </a:r>
            <a:r>
              <a:rPr lang="en-US" sz="1800" spc="16" dirty="0" err="1" smtClean="0">
                <a:solidFill>
                  <a:srgbClr val="004494"/>
                </a:solidFill>
                <a:latin typeface="Montserrat Bold"/>
              </a:rPr>
              <a:t>lub</a:t>
            </a:r>
            <a:r>
              <a:rPr lang="en-US" sz="1800" spc="16" dirty="0" smtClean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francuskiego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endParaRPr lang="pl-PL" sz="1800" spc="16" dirty="0" smtClean="0">
              <a:solidFill>
                <a:srgbClr val="004494"/>
              </a:solidFill>
              <a:latin typeface="Montserrat Bold"/>
            </a:endParaRPr>
          </a:p>
          <a:p>
            <a:pPr marL="115786" lvl="1" algn="l">
              <a:lnSpc>
                <a:spcPts val="2160"/>
              </a:lnSpc>
            </a:pPr>
            <a:r>
              <a:rPr lang="pl-PL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pl-PL" spc="16" dirty="0" smtClean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 smtClean="0">
                <a:solidFill>
                  <a:srgbClr val="004494"/>
                </a:solidFill>
                <a:latin typeface="Montserrat Bold"/>
              </a:rPr>
              <a:t>i</a:t>
            </a:r>
            <a:r>
              <a:rPr lang="en-US" sz="1800" spc="16" dirty="0" smtClean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innego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języka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</a:t>
            </a:r>
            <a:r>
              <a:rPr lang="en-US" sz="1800" spc="16" dirty="0" err="1">
                <a:solidFill>
                  <a:srgbClr val="004494"/>
                </a:solidFill>
                <a:latin typeface="Montserrat Bold"/>
              </a:rPr>
              <a:t>urzędowego</a:t>
            </a:r>
            <a:r>
              <a:rPr lang="en-US" sz="1800" spc="16" dirty="0">
                <a:solidFill>
                  <a:srgbClr val="004494"/>
                </a:solidFill>
                <a:latin typeface="Montserrat Bold"/>
              </a:rPr>
              <a:t> UE (B2</a:t>
            </a:r>
            <a:r>
              <a:rPr lang="en-US" sz="1800" spc="16" dirty="0" smtClean="0">
                <a:solidFill>
                  <a:srgbClr val="004494"/>
                </a:solidFill>
                <a:latin typeface="Montserrat Bold"/>
              </a:rPr>
              <a:t>)</a:t>
            </a:r>
            <a:endParaRPr lang="pl-PL" sz="1800" spc="16" dirty="0" smtClean="0">
              <a:solidFill>
                <a:srgbClr val="004494"/>
              </a:solidFill>
              <a:latin typeface="Montserrat Bold"/>
            </a:endParaRPr>
          </a:p>
          <a:p>
            <a:pPr marL="115786" lvl="1" algn="l">
              <a:lnSpc>
                <a:spcPts val="2160"/>
              </a:lnSpc>
            </a:pPr>
            <a:endParaRPr lang="en-US" sz="1800" spc="16" dirty="0">
              <a:solidFill>
                <a:srgbClr val="004494"/>
              </a:solidFill>
              <a:latin typeface="Montserrat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004421" y="2983741"/>
            <a:ext cx="3442723" cy="344270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05685" r="-9658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102514" y="1823353"/>
            <a:ext cx="2656078" cy="637406"/>
            <a:chOff x="0" y="0"/>
            <a:chExt cx="983733" cy="2360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3733" cy="236076"/>
            </a:xfrm>
            <a:custGeom>
              <a:avLst/>
              <a:gdLst/>
              <a:ahLst/>
              <a:cxnLst/>
              <a:rect l="l" t="t" r="r" b="b"/>
              <a:pathLst>
                <a:path w="983733" h="236076">
                  <a:moveTo>
                    <a:pt x="0" y="0"/>
                  </a:moveTo>
                  <a:lnTo>
                    <a:pt x="983733" y="0"/>
                  </a:lnTo>
                  <a:lnTo>
                    <a:pt x="983733" y="236076"/>
                  </a:lnTo>
                  <a:lnTo>
                    <a:pt x="0" y="236076"/>
                  </a:lnTo>
                  <a:close/>
                </a:path>
              </a:pathLst>
            </a:custGeom>
            <a:solidFill>
              <a:srgbClr val="00449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983733" cy="236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spc="16">
                  <a:solidFill>
                    <a:srgbClr val="FFFFFF"/>
                  </a:solidFill>
                  <a:latin typeface="Montserrat Bold"/>
                </a:rPr>
                <a:t>Kto może aplikować?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7219" y="377178"/>
            <a:ext cx="280764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 dirty="0" err="1">
                <a:solidFill>
                  <a:srgbClr val="E3B625"/>
                </a:solidFill>
                <a:latin typeface="Montserrat Bold"/>
              </a:rPr>
              <a:t>Programy</a:t>
            </a:r>
            <a:r>
              <a:rPr lang="en-US" sz="1800" spc="16" dirty="0">
                <a:solidFill>
                  <a:srgbClr val="E3B625"/>
                </a:solidFill>
                <a:latin typeface="Montserrat Bold"/>
              </a:rPr>
              <a:t> </a:t>
            </a:r>
            <a:r>
              <a:rPr lang="pl-PL" spc="16" dirty="0" err="1" smtClean="0">
                <a:solidFill>
                  <a:srgbClr val="E3B625"/>
                </a:solidFill>
                <a:latin typeface="Montserrat Bold"/>
              </a:rPr>
              <a:t>sta</a:t>
            </a:r>
            <a:r>
              <a:rPr lang="en-US" sz="1800" spc="16" dirty="0" err="1" smtClean="0">
                <a:solidFill>
                  <a:srgbClr val="E3B625"/>
                </a:solidFill>
                <a:latin typeface="Montserrat Bold"/>
              </a:rPr>
              <a:t>żowe</a:t>
            </a:r>
            <a:endParaRPr lang="en-US" sz="1800" spc="16" dirty="0">
              <a:solidFill>
                <a:srgbClr val="E3B625"/>
              </a:solidFill>
              <a:latin typeface="Montserra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2103" y="377178"/>
            <a:ext cx="26728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E3B625"/>
                </a:solidFill>
                <a:latin typeface="Montserrat Bold Italics"/>
              </a:rPr>
              <a:t>Blue Book Traineeship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257</Words>
  <Application>Microsoft Office PowerPoint</Application>
  <PresentationFormat>Custom</PresentationFormat>
  <Paragraphs>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Verdana</vt:lpstr>
      <vt:lpstr>Montserrat Bold Italics</vt:lpstr>
      <vt:lpstr>Montserrat Bold</vt:lpstr>
      <vt:lpstr>Montserrat Extra-Bold Bold</vt:lpstr>
      <vt:lpstr>Montserrat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https://eu-careers.europa.eu/pl/job-opportunities/traineeships </vt:lpstr>
      <vt:lpstr>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Prezentacja Dom Europy: MGS.JP.01.23</dc:title>
  <dc:creator>MALINOWSKA Katarzyna (COMM-WROCLAW)</dc:creator>
  <cp:lastModifiedBy>VERDUGO-ZAKRZEWSKA Magdalena (COMM-WROCLAW)</cp:lastModifiedBy>
  <cp:revision>42</cp:revision>
  <dcterms:created xsi:type="dcterms:W3CDTF">2006-08-16T00:00:00Z</dcterms:created>
  <dcterms:modified xsi:type="dcterms:W3CDTF">2024-05-20T11:30:05Z</dcterms:modified>
  <dc:identifier>DAF6U1DMEEg</dc:identifier>
</cp:coreProperties>
</file>